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59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mee Grant" userId="d7d3e334-2056-4ad8-8e41-208c063a32b4" providerId="ADAL" clId="{C5682720-7CCD-4C99-BA51-B58F6B7B444B}"/>
    <pc:docChg chg="undo custSel modSld">
      <pc:chgData name="Aimee Grant" userId="d7d3e334-2056-4ad8-8e41-208c063a32b4" providerId="ADAL" clId="{C5682720-7CCD-4C99-BA51-B58F6B7B444B}" dt="2021-07-29T11:51:39.458" v="12" actId="20577"/>
      <pc:docMkLst>
        <pc:docMk/>
      </pc:docMkLst>
      <pc:sldChg chg="modSp mod">
        <pc:chgData name="Aimee Grant" userId="d7d3e334-2056-4ad8-8e41-208c063a32b4" providerId="ADAL" clId="{C5682720-7CCD-4C99-BA51-B58F6B7B444B}" dt="2021-07-29T11:51:39.458" v="12" actId="20577"/>
        <pc:sldMkLst>
          <pc:docMk/>
          <pc:sldMk cId="0" sldId="256"/>
        </pc:sldMkLst>
        <pc:graphicFrameChg chg="modGraphic">
          <ac:chgData name="Aimee Grant" userId="d7d3e334-2056-4ad8-8e41-208c063a32b4" providerId="ADAL" clId="{C5682720-7CCD-4C99-BA51-B58F6B7B444B}" dt="2021-07-29T11:51:39.458" v="12" actId="20577"/>
          <ac:graphicFrameMkLst>
            <pc:docMk/>
            <pc:sldMk cId="0" sldId="256"/>
            <ac:graphicFrameMk id="22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9CBE-485E-4D53-A230-20D5E6562968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C9CBE-485E-4D53-A230-20D5E6562968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E6E75-BBA4-4992-A4B1-2F1FE97C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286102"/>
              </p:ext>
            </p:extLst>
          </p:nvPr>
        </p:nvGraphicFramePr>
        <p:xfrm>
          <a:off x="116632" y="1259632"/>
          <a:ext cx="6624736" cy="7519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1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578"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Candara" pitchFamily="34" charset="0"/>
                        </a:rPr>
                        <a:t>Task</a:t>
                      </a:r>
                      <a:endParaRPr lang="en-US" sz="13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Candara" pitchFamily="34" charset="0"/>
                        </a:rPr>
                        <a:t>Sub-task</a:t>
                      </a:r>
                      <a:endParaRPr lang="en-US" sz="13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Candara" pitchFamily="34" charset="0"/>
                        </a:rPr>
                        <a:t>Complete</a:t>
                      </a:r>
                      <a:endParaRPr lang="en-US" sz="13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Candara" pitchFamily="34" charset="0"/>
                        </a:rPr>
                        <a:t>Notes</a:t>
                      </a:r>
                      <a:endParaRPr lang="en-US" sz="1300" b="1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394">
                <a:tc rowSpan="4">
                  <a:txBody>
                    <a:bodyPr/>
                    <a:lstStyle/>
                    <a:p>
                      <a:endParaRPr lang="en-GB" sz="1300" dirty="0">
                        <a:latin typeface="Candara" pitchFamily="34" charset="0"/>
                      </a:endParaRPr>
                    </a:p>
                    <a:p>
                      <a:endParaRPr lang="en-GB" sz="1300" dirty="0">
                        <a:latin typeface="Candara" pitchFamily="34" charset="0"/>
                      </a:endParaRPr>
                    </a:p>
                    <a:p>
                      <a:endParaRPr lang="en-GB" sz="1300" dirty="0">
                        <a:latin typeface="Candara" pitchFamily="34" charset="0"/>
                      </a:endParaRPr>
                    </a:p>
                    <a:p>
                      <a:endParaRPr lang="en-GB" sz="1300" dirty="0">
                        <a:latin typeface="Candara" pitchFamily="34" charset="0"/>
                      </a:endParaRPr>
                    </a:p>
                    <a:p>
                      <a:pPr algn="ctr"/>
                      <a:r>
                        <a:rPr lang="en-GB" sz="1300" b="1" dirty="0">
                          <a:latin typeface="Candara" pitchFamily="34" charset="0"/>
                        </a:rPr>
                        <a:t>Find information</a:t>
                      </a:r>
                      <a:endParaRPr lang="en-US" sz="13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latin typeface="Candara" pitchFamily="34" charset="0"/>
                        </a:rPr>
                        <a:t>Dissertation handbook</a:t>
                      </a:r>
                      <a:endParaRPr lang="en-US" sz="1300" dirty="0">
                        <a:latin typeface="Candara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142">
                <a:tc vMerge="1"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latin typeface="Candara" pitchFamily="34" charset="0"/>
                        </a:rPr>
                        <a:t>Marking criteria</a:t>
                      </a:r>
                      <a:endParaRPr lang="en-US" sz="1300" dirty="0">
                        <a:latin typeface="Candara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394">
                <a:tc vMerge="1"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latin typeface="Candara" pitchFamily="34" charset="0"/>
                        </a:rPr>
                        <a:t>Dissertation</a:t>
                      </a:r>
                      <a:r>
                        <a:rPr lang="en-GB" sz="1300" baseline="0" dirty="0">
                          <a:latin typeface="Candara" pitchFamily="34" charset="0"/>
                        </a:rPr>
                        <a:t> learning portal</a:t>
                      </a:r>
                      <a:endParaRPr lang="en-US" sz="1300" dirty="0">
                        <a:latin typeface="Candara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142">
                <a:tc vMerge="1"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latin typeface="Candara" pitchFamily="34" charset="0"/>
                        </a:rPr>
                        <a:t>Other</a:t>
                      </a:r>
                      <a:endParaRPr lang="en-US" sz="1300" dirty="0">
                        <a:latin typeface="Candara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142">
                <a:tc rowSpan="5">
                  <a:txBody>
                    <a:bodyPr/>
                    <a:lstStyle/>
                    <a:p>
                      <a:endParaRPr lang="en-GB" sz="1300" b="1" dirty="0">
                        <a:latin typeface="Candara" pitchFamily="34" charset="0"/>
                      </a:endParaRPr>
                    </a:p>
                    <a:p>
                      <a:endParaRPr lang="en-GB" sz="1300" b="1" dirty="0">
                        <a:latin typeface="Candara" pitchFamily="34" charset="0"/>
                      </a:endParaRPr>
                    </a:p>
                    <a:p>
                      <a:endParaRPr lang="en-GB" sz="1300" b="1" dirty="0">
                        <a:latin typeface="Candara" pitchFamily="34" charset="0"/>
                      </a:endParaRPr>
                    </a:p>
                    <a:p>
                      <a:endParaRPr lang="en-GB" sz="1300" b="1" dirty="0">
                        <a:latin typeface="Candara" pitchFamily="34" charset="0"/>
                      </a:endParaRPr>
                    </a:p>
                    <a:p>
                      <a:endParaRPr lang="en-GB" sz="1300" b="1" dirty="0">
                        <a:latin typeface="Candara" pitchFamily="34" charset="0"/>
                      </a:endParaRPr>
                    </a:p>
                    <a:p>
                      <a:pPr algn="ctr"/>
                      <a:endParaRPr lang="en-GB" sz="1300" b="1" dirty="0">
                        <a:latin typeface="Candara" pitchFamily="34" charset="0"/>
                      </a:endParaRPr>
                    </a:p>
                    <a:p>
                      <a:pPr algn="ctr"/>
                      <a:r>
                        <a:rPr lang="en-GB" sz="1300" b="1" dirty="0">
                          <a:latin typeface="Candara" pitchFamily="34" charset="0"/>
                        </a:rPr>
                        <a:t>Extract process info</a:t>
                      </a:r>
                      <a:endParaRPr lang="en-US" sz="13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latin typeface="Candara" pitchFamily="34" charset="0"/>
                        </a:rPr>
                        <a:t>What structure and content is expected?</a:t>
                      </a:r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142">
                <a:tc vMerge="1"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latin typeface="Candara" pitchFamily="34" charset="0"/>
                        </a:rPr>
                        <a:t>Are there any interim deadlines?</a:t>
                      </a:r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142">
                <a:tc vMerge="1"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latin typeface="Candara" pitchFamily="34" charset="0"/>
                        </a:rPr>
                        <a:t>Final</a:t>
                      </a:r>
                      <a:r>
                        <a:rPr lang="en-GB" sz="1300" baseline="0" dirty="0">
                          <a:latin typeface="Candara" pitchFamily="34" charset="0"/>
                        </a:rPr>
                        <a:t> deadline date?</a:t>
                      </a:r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142">
                <a:tc vMerge="1"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latin typeface="Candara" pitchFamily="34" charset="0"/>
                        </a:rPr>
                        <a:t>Reasons for extenuating circumstances?</a:t>
                      </a:r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142">
                <a:tc vMerge="1"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latin typeface="Candara" pitchFamily="34" charset="0"/>
                        </a:rPr>
                        <a:t>Other</a:t>
                      </a:r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142">
                <a:tc rowSpan="5">
                  <a:txBody>
                    <a:bodyPr/>
                    <a:lstStyle/>
                    <a:p>
                      <a:endParaRPr lang="en-GB" sz="1300" b="1" dirty="0">
                        <a:latin typeface="Candara" pitchFamily="34" charset="0"/>
                      </a:endParaRPr>
                    </a:p>
                    <a:p>
                      <a:endParaRPr lang="en-GB" sz="1300" b="1" dirty="0">
                        <a:latin typeface="Candara" pitchFamily="34" charset="0"/>
                      </a:endParaRPr>
                    </a:p>
                    <a:p>
                      <a:endParaRPr lang="en-GB" sz="1300" b="1" dirty="0">
                        <a:latin typeface="Candara" pitchFamily="34" charset="0"/>
                      </a:endParaRPr>
                    </a:p>
                    <a:p>
                      <a:endParaRPr lang="en-GB" sz="1300" b="1" dirty="0">
                        <a:latin typeface="Candara" pitchFamily="34" charset="0"/>
                      </a:endParaRPr>
                    </a:p>
                    <a:p>
                      <a:endParaRPr lang="en-GB" sz="1300" b="1" dirty="0">
                        <a:latin typeface="Candara" pitchFamily="34" charset="0"/>
                      </a:endParaRPr>
                    </a:p>
                    <a:p>
                      <a:endParaRPr lang="en-GB" sz="1300" b="1" dirty="0">
                        <a:latin typeface="Candara" pitchFamily="34" charset="0"/>
                      </a:endParaRPr>
                    </a:p>
                    <a:p>
                      <a:pPr algn="ctr"/>
                      <a:r>
                        <a:rPr lang="en-GB" sz="1300" b="1" dirty="0">
                          <a:latin typeface="Candara" pitchFamily="34" charset="0"/>
                        </a:rPr>
                        <a:t>Extract</a:t>
                      </a:r>
                      <a:r>
                        <a:rPr lang="en-GB" sz="1300" b="1" baseline="0" dirty="0">
                          <a:latin typeface="Candara" pitchFamily="34" charset="0"/>
                        </a:rPr>
                        <a:t> e</a:t>
                      </a:r>
                      <a:r>
                        <a:rPr lang="en-GB" sz="1300" b="1" dirty="0">
                          <a:latin typeface="Candara" pitchFamily="34" charset="0"/>
                        </a:rPr>
                        <a:t>thics</a:t>
                      </a:r>
                      <a:r>
                        <a:rPr lang="en-GB" sz="1300" b="1" baseline="0" dirty="0">
                          <a:latin typeface="Candara" pitchFamily="34" charset="0"/>
                        </a:rPr>
                        <a:t> info</a:t>
                      </a:r>
                      <a:endParaRPr lang="en-US" sz="13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latin typeface="Candara" pitchFamily="34" charset="0"/>
                        </a:rPr>
                        <a:t>Will you need ethical approval?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If Yes: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142">
                <a:tc vMerge="1"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 W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hat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 information do you need to submit?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142">
                <a:tc vMerge="1">
                  <a:txBody>
                    <a:bodyPr/>
                    <a:lstStyle/>
                    <a:p>
                      <a:endParaRPr lang="en-US" sz="13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- When do </a:t>
                      </a: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you need to submit?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142">
                <a:tc vMerge="1">
                  <a:txBody>
                    <a:bodyPr/>
                    <a:lstStyle/>
                    <a:p>
                      <a:endParaRPr lang="en-US" sz="13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- How long does it take for your project to be reviewed?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142">
                <a:tc vMerge="1"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Other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142">
                <a:tc rowSpan="5">
                  <a:txBody>
                    <a:bodyPr/>
                    <a:lstStyle/>
                    <a:p>
                      <a:pPr algn="ctr"/>
                      <a:endParaRPr lang="en-GB" sz="1300" b="1" dirty="0">
                        <a:latin typeface="Candara" pitchFamily="34" charset="0"/>
                      </a:endParaRPr>
                    </a:p>
                    <a:p>
                      <a:pPr algn="ctr"/>
                      <a:endParaRPr lang="en-GB" sz="1300" b="1" dirty="0">
                        <a:latin typeface="Candara" pitchFamily="34" charset="0"/>
                      </a:endParaRPr>
                    </a:p>
                    <a:p>
                      <a:pPr algn="ctr"/>
                      <a:endParaRPr lang="en-GB" sz="1300" b="1" dirty="0">
                        <a:latin typeface="Candara" pitchFamily="34" charset="0"/>
                      </a:endParaRPr>
                    </a:p>
                    <a:p>
                      <a:pPr algn="ctr"/>
                      <a:endParaRPr lang="en-GB" sz="1300" b="1" dirty="0">
                        <a:latin typeface="Candara" pitchFamily="34" charset="0"/>
                      </a:endParaRPr>
                    </a:p>
                    <a:p>
                      <a:pPr algn="ctr"/>
                      <a:endParaRPr lang="en-GB" sz="1300" b="1" dirty="0">
                        <a:latin typeface="Candara" pitchFamily="34" charset="0"/>
                      </a:endParaRPr>
                    </a:p>
                    <a:p>
                      <a:pPr algn="ctr"/>
                      <a:r>
                        <a:rPr lang="en-GB" sz="1300" b="1" dirty="0">
                          <a:latin typeface="Candara" pitchFamily="34" charset="0"/>
                        </a:rPr>
                        <a:t>Extract </a:t>
                      </a:r>
                      <a:r>
                        <a:rPr lang="en-GB" sz="1300" b="1" baseline="0" dirty="0">
                          <a:latin typeface="Candara" pitchFamily="34" charset="0"/>
                        </a:rPr>
                        <a:t>marking info</a:t>
                      </a:r>
                      <a:endParaRPr lang="en-US" sz="13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latin typeface="Candara" pitchFamily="34" charset="0"/>
                        </a:rPr>
                        <a:t>Review marking criteria:</a:t>
                      </a:r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2142">
                <a:tc vMerge="1">
                  <a:txBody>
                    <a:bodyPr/>
                    <a:lstStyle/>
                    <a:p>
                      <a:endParaRPr lang="en-US" sz="13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- Differences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 between grades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2142">
                <a:tc vMerge="1">
                  <a:txBody>
                    <a:bodyPr/>
                    <a:lstStyle/>
                    <a:p>
                      <a:endParaRPr lang="en-US" sz="13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- Specific points</a:t>
                      </a:r>
                      <a:r>
                        <a:rPr lang="en-GB" sz="1300" kern="1200" baseline="0" dirty="0">
                          <a:solidFill>
                            <a:schemeClr val="tx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 for each chapter</a:t>
                      </a:r>
                      <a:endParaRPr lang="en-US" sz="1300" kern="1200" dirty="0">
                        <a:solidFill>
                          <a:schemeClr val="tx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2142">
                <a:tc vMerge="1">
                  <a:txBody>
                    <a:bodyPr/>
                    <a:lstStyle/>
                    <a:p>
                      <a:endParaRPr lang="en-US" sz="13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latin typeface="Candara" pitchFamily="34" charset="0"/>
                        </a:rPr>
                        <a:t>- Specific</a:t>
                      </a:r>
                      <a:r>
                        <a:rPr lang="en-GB" sz="1300" baseline="0" dirty="0">
                          <a:latin typeface="Candara" pitchFamily="34" charset="0"/>
                        </a:rPr>
                        <a:t> research skills expected</a:t>
                      </a:r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2142">
                <a:tc vMerge="1"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latin typeface="Candara" pitchFamily="34" charset="0"/>
                        </a:rPr>
                        <a:t>Other</a:t>
                      </a:r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634" y="155510"/>
            <a:ext cx="6480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 Grant, A (2022). </a:t>
            </a:r>
            <a:r>
              <a:rPr lang="en-GB" sz="1100" i="1" dirty="0"/>
              <a:t>Doing your research project with documents: a step-by-step guide to take you from start to finish. </a:t>
            </a:r>
            <a:r>
              <a:rPr lang="en-GB" sz="1100" dirty="0"/>
              <a:t>Bristol: Policy Press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116632" y="746284"/>
            <a:ext cx="6606734" cy="369332"/>
          </a:xfrm>
          <a:prstGeom prst="rect">
            <a:avLst/>
          </a:prstGeom>
          <a:noFill/>
          <a:ln w="19050" cmpd="dbl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Resource 3.1: Getting the most out of your dissertation handbook</a:t>
            </a:r>
            <a:endParaRPr lang="en-US" b="1" dirty="0"/>
          </a:p>
        </p:txBody>
      </p:sp>
      <p:sp>
        <p:nvSpPr>
          <p:cNvPr id="11" name="Hexagon 10"/>
          <p:cNvSpPr/>
          <p:nvPr/>
        </p:nvSpPr>
        <p:spPr>
          <a:xfrm>
            <a:off x="332656" y="1691680"/>
            <a:ext cx="648072" cy="576064"/>
          </a:xfrm>
          <a:prstGeom prst="hexagon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Step</a:t>
            </a:r>
            <a:r>
              <a:rPr lang="en-GB" dirty="0">
                <a:solidFill>
                  <a:schemeClr val="tx1"/>
                </a:solidFill>
              </a:rPr>
              <a:t>1</a:t>
            </a:r>
            <a:endParaRPr lang="en-US" dirty="0"/>
          </a:p>
        </p:txBody>
      </p:sp>
      <p:sp>
        <p:nvSpPr>
          <p:cNvPr id="15" name="Hexagon 14"/>
          <p:cNvSpPr/>
          <p:nvPr/>
        </p:nvSpPr>
        <p:spPr>
          <a:xfrm>
            <a:off x="332656" y="5436096"/>
            <a:ext cx="648072" cy="576064"/>
          </a:xfrm>
          <a:prstGeom prst="hexagon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Step</a:t>
            </a:r>
            <a:r>
              <a:rPr lang="en-GB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Hexagon 15"/>
          <p:cNvSpPr/>
          <p:nvPr/>
        </p:nvSpPr>
        <p:spPr>
          <a:xfrm>
            <a:off x="332656" y="3347864"/>
            <a:ext cx="648072" cy="576064"/>
          </a:xfrm>
          <a:prstGeom prst="hexagon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Step</a:t>
            </a:r>
            <a:r>
              <a:rPr lang="en-GB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Hexagon 17"/>
          <p:cNvSpPr/>
          <p:nvPr/>
        </p:nvSpPr>
        <p:spPr>
          <a:xfrm>
            <a:off x="332656" y="7452320"/>
            <a:ext cx="648072" cy="576064"/>
          </a:xfrm>
          <a:prstGeom prst="hexagon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step</a:t>
            </a:r>
            <a:r>
              <a:rPr lang="en-GB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151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Candara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Aimee Grant</dc:creator>
  <cp:lastModifiedBy>Aimee Grant</cp:lastModifiedBy>
  <cp:revision>13</cp:revision>
  <dcterms:created xsi:type="dcterms:W3CDTF">2020-12-03T12:41:31Z</dcterms:created>
  <dcterms:modified xsi:type="dcterms:W3CDTF">2021-07-29T11:51:45Z</dcterms:modified>
</cp:coreProperties>
</file>