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409" r:id="rId4"/>
    <p:sldId id="410" r:id="rId5"/>
    <p:sldId id="258" r:id="rId6"/>
    <p:sldId id="259" r:id="rId7"/>
    <p:sldId id="260" r:id="rId8"/>
    <p:sldId id="261" r:id="rId9"/>
    <p:sldId id="265" r:id="rId10"/>
    <p:sldId id="266" r:id="rId11"/>
    <p:sldId id="264" r:id="rId12"/>
    <p:sldId id="267" r:id="rId13"/>
    <p:sldId id="268" r:id="rId14"/>
    <p:sldId id="411" r:id="rId15"/>
    <p:sldId id="270" r:id="rId16"/>
    <p:sldId id="271" r:id="rId17"/>
    <p:sldId id="272" r:id="rId18"/>
    <p:sldId id="273" r:id="rId19"/>
    <p:sldId id="274" r:id="rId20"/>
    <p:sldId id="275" r:id="rId21"/>
    <p:sldId id="412" r:id="rId22"/>
    <p:sldId id="276" r:id="rId23"/>
    <p:sldId id="277" r:id="rId24"/>
    <p:sldId id="278" r:id="rId25"/>
    <p:sldId id="279" r:id="rId26"/>
    <p:sldId id="280" r:id="rId27"/>
    <p:sldId id="281" r:id="rId28"/>
    <p:sldId id="413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414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415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4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41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418" r:id="rId91"/>
    <p:sldId id="339" r:id="rId92"/>
    <p:sldId id="340" r:id="rId93"/>
    <p:sldId id="341" r:id="rId94"/>
    <p:sldId id="342" r:id="rId95"/>
    <p:sldId id="343" r:id="rId96"/>
    <p:sldId id="344" r:id="rId97"/>
    <p:sldId id="345" r:id="rId98"/>
    <p:sldId id="346" r:id="rId99"/>
    <p:sldId id="347" r:id="rId100"/>
    <p:sldId id="348" r:id="rId101"/>
    <p:sldId id="349" r:id="rId102"/>
    <p:sldId id="350" r:id="rId103"/>
    <p:sldId id="419" r:id="rId104"/>
    <p:sldId id="351" r:id="rId105"/>
    <p:sldId id="352" r:id="rId106"/>
    <p:sldId id="353" r:id="rId107"/>
    <p:sldId id="354" r:id="rId108"/>
    <p:sldId id="355" r:id="rId109"/>
    <p:sldId id="356" r:id="rId110"/>
    <p:sldId id="357" r:id="rId111"/>
    <p:sldId id="358" r:id="rId112"/>
    <p:sldId id="359" r:id="rId113"/>
    <p:sldId id="360" r:id="rId114"/>
    <p:sldId id="361" r:id="rId115"/>
    <p:sldId id="420" r:id="rId116"/>
    <p:sldId id="362" r:id="rId117"/>
    <p:sldId id="363" r:id="rId118"/>
    <p:sldId id="364" r:id="rId119"/>
    <p:sldId id="365" r:id="rId120"/>
    <p:sldId id="366" r:id="rId121"/>
    <p:sldId id="367" r:id="rId122"/>
    <p:sldId id="368" r:id="rId123"/>
    <p:sldId id="369" r:id="rId124"/>
    <p:sldId id="421" r:id="rId125"/>
    <p:sldId id="370" r:id="rId126"/>
    <p:sldId id="371" r:id="rId127"/>
    <p:sldId id="372" r:id="rId128"/>
    <p:sldId id="373" r:id="rId129"/>
    <p:sldId id="374" r:id="rId130"/>
    <p:sldId id="375" r:id="rId131"/>
    <p:sldId id="376" r:id="rId132"/>
    <p:sldId id="377" r:id="rId133"/>
    <p:sldId id="378" r:id="rId134"/>
    <p:sldId id="422" r:id="rId135"/>
    <p:sldId id="379" r:id="rId136"/>
    <p:sldId id="380" r:id="rId137"/>
    <p:sldId id="381" r:id="rId138"/>
    <p:sldId id="382" r:id="rId139"/>
    <p:sldId id="383" r:id="rId140"/>
    <p:sldId id="384" r:id="rId141"/>
    <p:sldId id="385" r:id="rId142"/>
    <p:sldId id="386" r:id="rId143"/>
    <p:sldId id="387" r:id="rId144"/>
    <p:sldId id="388" r:id="rId145"/>
    <p:sldId id="389" r:id="rId146"/>
    <p:sldId id="423" r:id="rId147"/>
    <p:sldId id="390" r:id="rId148"/>
    <p:sldId id="391" r:id="rId149"/>
    <p:sldId id="392" r:id="rId150"/>
    <p:sldId id="393" r:id="rId151"/>
    <p:sldId id="394" r:id="rId152"/>
    <p:sldId id="395" r:id="rId153"/>
    <p:sldId id="396" r:id="rId154"/>
    <p:sldId id="397" r:id="rId155"/>
    <p:sldId id="398" r:id="rId156"/>
    <p:sldId id="399" r:id="rId157"/>
    <p:sldId id="400" r:id="rId158"/>
    <p:sldId id="424" r:id="rId159"/>
    <p:sldId id="401" r:id="rId160"/>
    <p:sldId id="402" r:id="rId161"/>
    <p:sldId id="403" r:id="rId162"/>
    <p:sldId id="404" r:id="rId163"/>
    <p:sldId id="405" r:id="rId164"/>
    <p:sldId id="406" r:id="rId165"/>
    <p:sldId id="407" r:id="rId166"/>
    <p:sldId id="425" r:id="rId167"/>
    <p:sldId id="408" r:id="rId168"/>
    <p:sldId id="427" r:id="rId1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94660"/>
  </p:normalViewPr>
  <p:slideViewPr>
    <p:cSldViewPr snapToGrid="0">
      <p:cViewPr varScale="1">
        <p:scale>
          <a:sx n="75" d="100"/>
          <a:sy n="75" d="100"/>
        </p:scale>
        <p:origin x="53" y="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presProps" Target="pres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viewProps" Target="viewProp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2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FE0442-79EA-48E8-BEA3-A1E325EB70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D8FE13C-4250-4BB8-8B8F-CEA93CCE9546}">
      <dgm:prSet/>
      <dgm:spPr/>
      <dgm:t>
        <a:bodyPr/>
        <a:lstStyle/>
        <a:p>
          <a:r>
            <a:rPr lang="en-US" dirty="0"/>
            <a:t>Chapter 1: Introduction</a:t>
          </a:r>
        </a:p>
      </dgm:t>
    </dgm:pt>
    <dgm:pt modelId="{4F86A4EA-9F25-4336-A9EB-1DCAC9005375}" type="parTrans" cxnId="{A9F7834D-557C-4F27-83E6-616A4517ADAB}">
      <dgm:prSet/>
      <dgm:spPr/>
      <dgm:t>
        <a:bodyPr/>
        <a:lstStyle/>
        <a:p>
          <a:endParaRPr lang="en-US"/>
        </a:p>
      </dgm:t>
    </dgm:pt>
    <dgm:pt modelId="{DC7CEEFE-2AC1-4A64-A192-3EF62C75AAB5}" type="sibTrans" cxnId="{A9F7834D-557C-4F27-83E6-616A4517ADAB}">
      <dgm:prSet/>
      <dgm:spPr/>
      <dgm:t>
        <a:bodyPr/>
        <a:lstStyle/>
        <a:p>
          <a:endParaRPr lang="en-US"/>
        </a:p>
      </dgm:t>
    </dgm:pt>
    <dgm:pt modelId="{3973041F-A2BF-4BB5-A2C6-6F182FFDD484}">
      <dgm:prSet/>
      <dgm:spPr/>
      <dgm:t>
        <a:bodyPr/>
        <a:lstStyle/>
        <a:p>
          <a:r>
            <a:rPr lang="en-US" dirty="0"/>
            <a:t>Chapter 2: Overview Of Research</a:t>
          </a:r>
        </a:p>
      </dgm:t>
    </dgm:pt>
    <dgm:pt modelId="{A3C3FB94-F772-4E9C-A738-E14AFB3B9AD3}" type="parTrans" cxnId="{FC0EBF01-EAA4-4811-B5FB-C18414217C2F}">
      <dgm:prSet/>
      <dgm:spPr/>
      <dgm:t>
        <a:bodyPr/>
        <a:lstStyle/>
        <a:p>
          <a:endParaRPr lang="en-US"/>
        </a:p>
      </dgm:t>
    </dgm:pt>
    <dgm:pt modelId="{B98C85CA-9EF9-45D9-B4F4-B83619A47A69}" type="sibTrans" cxnId="{FC0EBF01-EAA4-4811-B5FB-C18414217C2F}">
      <dgm:prSet/>
      <dgm:spPr/>
      <dgm:t>
        <a:bodyPr/>
        <a:lstStyle/>
        <a:p>
          <a:endParaRPr lang="en-US"/>
        </a:p>
      </dgm:t>
    </dgm:pt>
    <dgm:pt modelId="{FEBCD5FF-46F9-4AB5-B0C5-0D6149C94FC3}">
      <dgm:prSet/>
      <dgm:spPr/>
      <dgm:t>
        <a:bodyPr/>
        <a:lstStyle/>
        <a:p>
          <a:r>
            <a:rPr lang="en-US" dirty="0"/>
            <a:t>Chapter 3: Research And Evaluation Ethics</a:t>
          </a:r>
        </a:p>
      </dgm:t>
    </dgm:pt>
    <dgm:pt modelId="{EFA569DE-665A-48C9-8566-AB2DB7E12709}" type="parTrans" cxnId="{0D24B3E7-00D0-4380-80C1-4AC7C58132C8}">
      <dgm:prSet/>
      <dgm:spPr/>
      <dgm:t>
        <a:bodyPr/>
        <a:lstStyle/>
        <a:p>
          <a:endParaRPr lang="en-US"/>
        </a:p>
      </dgm:t>
    </dgm:pt>
    <dgm:pt modelId="{DEAFC8D9-EEF3-49FA-A0B1-8735FEA5A611}" type="sibTrans" cxnId="{0D24B3E7-00D0-4380-80C1-4AC7C58132C8}">
      <dgm:prSet/>
      <dgm:spPr/>
      <dgm:t>
        <a:bodyPr/>
        <a:lstStyle/>
        <a:p>
          <a:endParaRPr lang="en-US"/>
        </a:p>
      </dgm:t>
    </dgm:pt>
    <dgm:pt modelId="{8407503E-98CD-4342-B90C-1B25EF5DA348}">
      <dgm:prSet/>
      <dgm:spPr/>
      <dgm:t>
        <a:bodyPr/>
        <a:lstStyle/>
        <a:p>
          <a:r>
            <a:rPr lang="en-US"/>
            <a:t>Chapter 4: Methodologies, Approaches And Theories</a:t>
          </a:r>
        </a:p>
      </dgm:t>
    </dgm:pt>
    <dgm:pt modelId="{7F1A84A1-8257-4128-8B66-A4A5214ACBB4}" type="parTrans" cxnId="{4F699F99-776E-49B3-A2BF-82EB48EF0B90}">
      <dgm:prSet/>
      <dgm:spPr/>
      <dgm:t>
        <a:bodyPr/>
        <a:lstStyle/>
        <a:p>
          <a:endParaRPr lang="en-US"/>
        </a:p>
      </dgm:t>
    </dgm:pt>
    <dgm:pt modelId="{01974339-5067-4447-B493-457B667BEF19}" type="sibTrans" cxnId="{4F699F99-776E-49B3-A2BF-82EB48EF0B90}">
      <dgm:prSet/>
      <dgm:spPr/>
      <dgm:t>
        <a:bodyPr/>
        <a:lstStyle/>
        <a:p>
          <a:endParaRPr lang="en-US"/>
        </a:p>
      </dgm:t>
    </dgm:pt>
    <dgm:pt modelId="{8AE129B6-E486-4FB1-A346-11E898D446FC}">
      <dgm:prSet/>
      <dgm:spPr/>
      <dgm:t>
        <a:bodyPr/>
        <a:lstStyle/>
        <a:p>
          <a:r>
            <a:rPr lang="en-US"/>
            <a:t>Chapter 5: Topics And Proposals</a:t>
          </a:r>
        </a:p>
      </dgm:t>
    </dgm:pt>
    <dgm:pt modelId="{4D1081F3-0DD2-4DCA-99AE-33034CF06484}" type="parTrans" cxnId="{E74EE833-D135-447C-B824-944D68AF8DD9}">
      <dgm:prSet/>
      <dgm:spPr/>
      <dgm:t>
        <a:bodyPr/>
        <a:lstStyle/>
        <a:p>
          <a:endParaRPr lang="en-US"/>
        </a:p>
      </dgm:t>
    </dgm:pt>
    <dgm:pt modelId="{A593BD35-92A4-4136-BCAE-8AAD376AED31}" type="sibTrans" cxnId="{E74EE833-D135-447C-B824-944D68AF8DD9}">
      <dgm:prSet/>
      <dgm:spPr/>
      <dgm:t>
        <a:bodyPr/>
        <a:lstStyle/>
        <a:p>
          <a:endParaRPr lang="en-US"/>
        </a:p>
      </dgm:t>
    </dgm:pt>
    <dgm:pt modelId="{33D444CA-2EFB-4055-8AD6-312EA85E8BD4}">
      <dgm:prSet/>
      <dgm:spPr/>
      <dgm:t>
        <a:bodyPr/>
        <a:lstStyle/>
        <a:p>
          <a:r>
            <a:rPr lang="en-US"/>
            <a:t>Chapter 6: Managing Your Research Or Evaluation Project</a:t>
          </a:r>
        </a:p>
      </dgm:t>
    </dgm:pt>
    <dgm:pt modelId="{434B6816-9259-4893-B8DD-5288E2E5D61D}" type="parTrans" cxnId="{35872072-414C-47F5-81CC-03DF61E4253C}">
      <dgm:prSet/>
      <dgm:spPr/>
      <dgm:t>
        <a:bodyPr/>
        <a:lstStyle/>
        <a:p>
          <a:endParaRPr lang="en-US"/>
        </a:p>
      </dgm:t>
    </dgm:pt>
    <dgm:pt modelId="{06D4B7FB-EC5D-4F3B-B85F-8B5D6C50CA15}" type="sibTrans" cxnId="{35872072-414C-47F5-81CC-03DF61E4253C}">
      <dgm:prSet/>
      <dgm:spPr/>
      <dgm:t>
        <a:bodyPr/>
        <a:lstStyle/>
        <a:p>
          <a:endParaRPr lang="en-US"/>
        </a:p>
      </dgm:t>
    </dgm:pt>
    <dgm:pt modelId="{A3FB0537-2571-4C71-8B7A-2BEDB3410D83}">
      <dgm:prSet/>
      <dgm:spPr/>
      <dgm:t>
        <a:bodyPr/>
        <a:lstStyle/>
        <a:p>
          <a:r>
            <a:rPr lang="en-US"/>
            <a:t>Chapter 7: Background Research</a:t>
          </a:r>
        </a:p>
      </dgm:t>
    </dgm:pt>
    <dgm:pt modelId="{3FF3D790-743C-4709-B616-4BB8E65C9BBF}" type="parTrans" cxnId="{93F6134B-CDBF-47AA-944D-AB04761F69E3}">
      <dgm:prSet/>
      <dgm:spPr/>
      <dgm:t>
        <a:bodyPr/>
        <a:lstStyle/>
        <a:p>
          <a:endParaRPr lang="en-US"/>
        </a:p>
      </dgm:t>
    </dgm:pt>
    <dgm:pt modelId="{CA399173-B376-4795-B459-0D1E9154C0ED}" type="sibTrans" cxnId="{93F6134B-CDBF-47AA-944D-AB04761F69E3}">
      <dgm:prSet/>
      <dgm:spPr/>
      <dgm:t>
        <a:bodyPr/>
        <a:lstStyle/>
        <a:p>
          <a:endParaRPr lang="en-US"/>
        </a:p>
      </dgm:t>
    </dgm:pt>
    <dgm:pt modelId="{39613B35-A792-49B5-A86B-06DB95B870B8}">
      <dgm:prSet/>
      <dgm:spPr/>
      <dgm:t>
        <a:bodyPr/>
        <a:lstStyle/>
        <a:p>
          <a:r>
            <a:rPr lang="en-US"/>
            <a:t>Chapter 8: Secondary Data</a:t>
          </a:r>
        </a:p>
      </dgm:t>
    </dgm:pt>
    <dgm:pt modelId="{09B2BE19-24BD-4217-9FC6-55E1641FFDD2}" type="parTrans" cxnId="{0A265D0D-2C13-4D3E-B274-15D6731364F7}">
      <dgm:prSet/>
      <dgm:spPr/>
      <dgm:t>
        <a:bodyPr/>
        <a:lstStyle/>
        <a:p>
          <a:endParaRPr lang="en-US"/>
        </a:p>
      </dgm:t>
    </dgm:pt>
    <dgm:pt modelId="{88D51235-5A06-475E-916E-C9657FFA2F9C}" type="sibTrans" cxnId="{0A265D0D-2C13-4D3E-B274-15D6731364F7}">
      <dgm:prSet/>
      <dgm:spPr/>
      <dgm:t>
        <a:bodyPr/>
        <a:lstStyle/>
        <a:p>
          <a:endParaRPr lang="en-US"/>
        </a:p>
      </dgm:t>
    </dgm:pt>
    <dgm:pt modelId="{520D688D-6184-4E58-9A60-6FC9546A90C8}" type="pres">
      <dgm:prSet presAssocID="{48FE0442-79EA-48E8-BEA3-A1E325EB70A2}" presName="linear" presStyleCnt="0">
        <dgm:presLayoutVars>
          <dgm:animLvl val="lvl"/>
          <dgm:resizeHandles val="exact"/>
        </dgm:presLayoutVars>
      </dgm:prSet>
      <dgm:spPr/>
    </dgm:pt>
    <dgm:pt modelId="{F9E2799C-FEAF-4926-B861-C30669A3E4ED}" type="pres">
      <dgm:prSet presAssocID="{FD8FE13C-4250-4BB8-8B8F-CEA93CCE9546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DCC392D6-CBE1-4033-B310-F53D7EBB9CAE}" type="pres">
      <dgm:prSet presAssocID="{DC7CEEFE-2AC1-4A64-A192-3EF62C75AAB5}" presName="spacer" presStyleCnt="0"/>
      <dgm:spPr/>
    </dgm:pt>
    <dgm:pt modelId="{21105A6C-D73F-4B56-AC99-544194AC4B37}" type="pres">
      <dgm:prSet presAssocID="{3973041F-A2BF-4BB5-A2C6-6F182FFDD484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BBB641D0-67D5-4F58-B6F5-A4C4598D0E3C}" type="pres">
      <dgm:prSet presAssocID="{B98C85CA-9EF9-45D9-B4F4-B83619A47A69}" presName="spacer" presStyleCnt="0"/>
      <dgm:spPr/>
    </dgm:pt>
    <dgm:pt modelId="{4B457FF9-0ED0-4000-88DA-24B2C1718A6B}" type="pres">
      <dgm:prSet presAssocID="{FEBCD5FF-46F9-4AB5-B0C5-0D6149C94FC3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1402BF0B-CC86-4975-89C7-E09974F61E0E}" type="pres">
      <dgm:prSet presAssocID="{DEAFC8D9-EEF3-49FA-A0B1-8735FEA5A611}" presName="spacer" presStyleCnt="0"/>
      <dgm:spPr/>
    </dgm:pt>
    <dgm:pt modelId="{735A738B-7B0B-4DC8-8BD0-F3C31013D51E}" type="pres">
      <dgm:prSet presAssocID="{8407503E-98CD-4342-B90C-1B25EF5DA348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77B74FF4-E037-40DD-9EBC-AD99BA7BC870}" type="pres">
      <dgm:prSet presAssocID="{01974339-5067-4447-B493-457B667BEF19}" presName="spacer" presStyleCnt="0"/>
      <dgm:spPr/>
    </dgm:pt>
    <dgm:pt modelId="{CF7F8C95-5190-468D-AC3A-E989D09E6EB1}" type="pres">
      <dgm:prSet presAssocID="{8AE129B6-E486-4FB1-A346-11E898D446FC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430C41B7-3F32-4CE8-8780-27810F8188FF}" type="pres">
      <dgm:prSet presAssocID="{A593BD35-92A4-4136-BCAE-8AAD376AED31}" presName="spacer" presStyleCnt="0"/>
      <dgm:spPr/>
    </dgm:pt>
    <dgm:pt modelId="{DCC0DA99-3BFF-403D-B40A-D57AE4992259}" type="pres">
      <dgm:prSet presAssocID="{33D444CA-2EFB-4055-8AD6-312EA85E8BD4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8FAFC267-CC5D-409F-BEA7-12B2F67D4ADA}" type="pres">
      <dgm:prSet presAssocID="{06D4B7FB-EC5D-4F3B-B85F-8B5D6C50CA15}" presName="spacer" presStyleCnt="0"/>
      <dgm:spPr/>
    </dgm:pt>
    <dgm:pt modelId="{A9A3F754-E00C-480D-ADDE-1BF4675913D4}" type="pres">
      <dgm:prSet presAssocID="{A3FB0537-2571-4C71-8B7A-2BEDB3410D83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F40501EA-EC82-4D78-A6EE-9ACF2D5F80AC}" type="pres">
      <dgm:prSet presAssocID="{CA399173-B376-4795-B459-0D1E9154C0ED}" presName="spacer" presStyleCnt="0"/>
      <dgm:spPr/>
    </dgm:pt>
    <dgm:pt modelId="{E0EBE78D-0380-4259-A3D7-522531692B37}" type="pres">
      <dgm:prSet presAssocID="{39613B35-A792-49B5-A86B-06DB95B870B8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FC0EBF01-EAA4-4811-B5FB-C18414217C2F}" srcId="{48FE0442-79EA-48E8-BEA3-A1E325EB70A2}" destId="{3973041F-A2BF-4BB5-A2C6-6F182FFDD484}" srcOrd="1" destOrd="0" parTransId="{A3C3FB94-F772-4E9C-A738-E14AFB3B9AD3}" sibTransId="{B98C85CA-9EF9-45D9-B4F4-B83619A47A69}"/>
    <dgm:cxn modelId="{0A265D0D-2C13-4D3E-B274-15D6731364F7}" srcId="{48FE0442-79EA-48E8-BEA3-A1E325EB70A2}" destId="{39613B35-A792-49B5-A86B-06DB95B870B8}" srcOrd="7" destOrd="0" parTransId="{09B2BE19-24BD-4217-9FC6-55E1641FFDD2}" sibTransId="{88D51235-5A06-475E-916E-C9657FFA2F9C}"/>
    <dgm:cxn modelId="{5D39620E-90D4-4F1D-B86D-EAA88702457F}" type="presOf" srcId="{48FE0442-79EA-48E8-BEA3-A1E325EB70A2}" destId="{520D688D-6184-4E58-9A60-6FC9546A90C8}" srcOrd="0" destOrd="0" presId="urn:microsoft.com/office/officeart/2005/8/layout/vList2"/>
    <dgm:cxn modelId="{EA108E25-532C-4563-9135-1AE31C49556C}" type="presOf" srcId="{A3FB0537-2571-4C71-8B7A-2BEDB3410D83}" destId="{A9A3F754-E00C-480D-ADDE-1BF4675913D4}" srcOrd="0" destOrd="0" presId="urn:microsoft.com/office/officeart/2005/8/layout/vList2"/>
    <dgm:cxn modelId="{E74EE833-D135-447C-B824-944D68AF8DD9}" srcId="{48FE0442-79EA-48E8-BEA3-A1E325EB70A2}" destId="{8AE129B6-E486-4FB1-A346-11E898D446FC}" srcOrd="4" destOrd="0" parTransId="{4D1081F3-0DD2-4DCA-99AE-33034CF06484}" sibTransId="{A593BD35-92A4-4136-BCAE-8AAD376AED31}"/>
    <dgm:cxn modelId="{A8F3133B-3AD3-49EF-986C-1BBE4B6EFB60}" type="presOf" srcId="{3973041F-A2BF-4BB5-A2C6-6F182FFDD484}" destId="{21105A6C-D73F-4B56-AC99-544194AC4B37}" srcOrd="0" destOrd="0" presId="urn:microsoft.com/office/officeart/2005/8/layout/vList2"/>
    <dgm:cxn modelId="{93F6134B-CDBF-47AA-944D-AB04761F69E3}" srcId="{48FE0442-79EA-48E8-BEA3-A1E325EB70A2}" destId="{A3FB0537-2571-4C71-8B7A-2BEDB3410D83}" srcOrd="6" destOrd="0" parTransId="{3FF3D790-743C-4709-B616-4BB8E65C9BBF}" sibTransId="{CA399173-B376-4795-B459-0D1E9154C0ED}"/>
    <dgm:cxn modelId="{A9F7834D-557C-4F27-83E6-616A4517ADAB}" srcId="{48FE0442-79EA-48E8-BEA3-A1E325EB70A2}" destId="{FD8FE13C-4250-4BB8-8B8F-CEA93CCE9546}" srcOrd="0" destOrd="0" parTransId="{4F86A4EA-9F25-4336-A9EB-1DCAC9005375}" sibTransId="{DC7CEEFE-2AC1-4A64-A192-3EF62C75AAB5}"/>
    <dgm:cxn modelId="{35872072-414C-47F5-81CC-03DF61E4253C}" srcId="{48FE0442-79EA-48E8-BEA3-A1E325EB70A2}" destId="{33D444CA-2EFB-4055-8AD6-312EA85E8BD4}" srcOrd="5" destOrd="0" parTransId="{434B6816-9259-4893-B8DD-5288E2E5D61D}" sibTransId="{06D4B7FB-EC5D-4F3B-B85F-8B5D6C50CA15}"/>
    <dgm:cxn modelId="{5323FF5A-F732-43EF-BE3D-631E88DAB615}" type="presOf" srcId="{FEBCD5FF-46F9-4AB5-B0C5-0D6149C94FC3}" destId="{4B457FF9-0ED0-4000-88DA-24B2C1718A6B}" srcOrd="0" destOrd="0" presId="urn:microsoft.com/office/officeart/2005/8/layout/vList2"/>
    <dgm:cxn modelId="{1240AD7D-3224-40F5-ADB6-1516B5383698}" type="presOf" srcId="{FD8FE13C-4250-4BB8-8B8F-CEA93CCE9546}" destId="{F9E2799C-FEAF-4926-B861-C30669A3E4ED}" srcOrd="0" destOrd="0" presId="urn:microsoft.com/office/officeart/2005/8/layout/vList2"/>
    <dgm:cxn modelId="{A2DEF983-C9B5-4C98-B7DF-1E599B8973EC}" type="presOf" srcId="{8AE129B6-E486-4FB1-A346-11E898D446FC}" destId="{CF7F8C95-5190-468D-AC3A-E989D09E6EB1}" srcOrd="0" destOrd="0" presId="urn:microsoft.com/office/officeart/2005/8/layout/vList2"/>
    <dgm:cxn modelId="{4F699F99-776E-49B3-A2BF-82EB48EF0B90}" srcId="{48FE0442-79EA-48E8-BEA3-A1E325EB70A2}" destId="{8407503E-98CD-4342-B90C-1B25EF5DA348}" srcOrd="3" destOrd="0" parTransId="{7F1A84A1-8257-4128-8B66-A4A5214ACBB4}" sibTransId="{01974339-5067-4447-B493-457B667BEF19}"/>
    <dgm:cxn modelId="{50BB91B2-6777-4E95-B618-EB9A207E08FB}" type="presOf" srcId="{33D444CA-2EFB-4055-8AD6-312EA85E8BD4}" destId="{DCC0DA99-3BFF-403D-B40A-D57AE4992259}" srcOrd="0" destOrd="0" presId="urn:microsoft.com/office/officeart/2005/8/layout/vList2"/>
    <dgm:cxn modelId="{1D0898C4-0E60-4994-A3B5-7CC8247AA8A6}" type="presOf" srcId="{39613B35-A792-49B5-A86B-06DB95B870B8}" destId="{E0EBE78D-0380-4259-A3D7-522531692B37}" srcOrd="0" destOrd="0" presId="urn:microsoft.com/office/officeart/2005/8/layout/vList2"/>
    <dgm:cxn modelId="{0D24B3E7-00D0-4380-80C1-4AC7C58132C8}" srcId="{48FE0442-79EA-48E8-BEA3-A1E325EB70A2}" destId="{FEBCD5FF-46F9-4AB5-B0C5-0D6149C94FC3}" srcOrd="2" destOrd="0" parTransId="{EFA569DE-665A-48C9-8566-AB2DB7E12709}" sibTransId="{DEAFC8D9-EEF3-49FA-A0B1-8735FEA5A611}"/>
    <dgm:cxn modelId="{53A3C9ED-AB8E-4FDE-8E24-F31A16AC17D5}" type="presOf" srcId="{8407503E-98CD-4342-B90C-1B25EF5DA348}" destId="{735A738B-7B0B-4DC8-8BD0-F3C31013D51E}" srcOrd="0" destOrd="0" presId="urn:microsoft.com/office/officeart/2005/8/layout/vList2"/>
    <dgm:cxn modelId="{7A86CA20-DCB7-49FD-B759-A377B0C772C1}" type="presParOf" srcId="{520D688D-6184-4E58-9A60-6FC9546A90C8}" destId="{F9E2799C-FEAF-4926-B861-C30669A3E4ED}" srcOrd="0" destOrd="0" presId="urn:microsoft.com/office/officeart/2005/8/layout/vList2"/>
    <dgm:cxn modelId="{2E413BA8-0B8F-4BE1-8585-BB6FBB64C07C}" type="presParOf" srcId="{520D688D-6184-4E58-9A60-6FC9546A90C8}" destId="{DCC392D6-CBE1-4033-B310-F53D7EBB9CAE}" srcOrd="1" destOrd="0" presId="urn:microsoft.com/office/officeart/2005/8/layout/vList2"/>
    <dgm:cxn modelId="{1597E231-1C2C-467C-B4C4-FFEA1B608A4E}" type="presParOf" srcId="{520D688D-6184-4E58-9A60-6FC9546A90C8}" destId="{21105A6C-D73F-4B56-AC99-544194AC4B37}" srcOrd="2" destOrd="0" presId="urn:microsoft.com/office/officeart/2005/8/layout/vList2"/>
    <dgm:cxn modelId="{C3F8BDCE-B818-4EEB-9406-00231E080BB0}" type="presParOf" srcId="{520D688D-6184-4E58-9A60-6FC9546A90C8}" destId="{BBB641D0-67D5-4F58-B6F5-A4C4598D0E3C}" srcOrd="3" destOrd="0" presId="urn:microsoft.com/office/officeart/2005/8/layout/vList2"/>
    <dgm:cxn modelId="{5784FACA-AF99-47FB-B5BF-F1568A8E3CCD}" type="presParOf" srcId="{520D688D-6184-4E58-9A60-6FC9546A90C8}" destId="{4B457FF9-0ED0-4000-88DA-24B2C1718A6B}" srcOrd="4" destOrd="0" presId="urn:microsoft.com/office/officeart/2005/8/layout/vList2"/>
    <dgm:cxn modelId="{13905DDE-4338-42A0-804A-84C9B84EAFD9}" type="presParOf" srcId="{520D688D-6184-4E58-9A60-6FC9546A90C8}" destId="{1402BF0B-CC86-4975-89C7-E09974F61E0E}" srcOrd="5" destOrd="0" presId="urn:microsoft.com/office/officeart/2005/8/layout/vList2"/>
    <dgm:cxn modelId="{2D49C4E8-2F4B-45A7-95A2-D7A2C26603CD}" type="presParOf" srcId="{520D688D-6184-4E58-9A60-6FC9546A90C8}" destId="{735A738B-7B0B-4DC8-8BD0-F3C31013D51E}" srcOrd="6" destOrd="0" presId="urn:microsoft.com/office/officeart/2005/8/layout/vList2"/>
    <dgm:cxn modelId="{9928CC99-6FB3-4416-8B5B-BFA2461E85DC}" type="presParOf" srcId="{520D688D-6184-4E58-9A60-6FC9546A90C8}" destId="{77B74FF4-E037-40DD-9EBC-AD99BA7BC870}" srcOrd="7" destOrd="0" presId="urn:microsoft.com/office/officeart/2005/8/layout/vList2"/>
    <dgm:cxn modelId="{5756A6FE-C5B4-4F26-A3D7-A8738B0724EC}" type="presParOf" srcId="{520D688D-6184-4E58-9A60-6FC9546A90C8}" destId="{CF7F8C95-5190-468D-AC3A-E989D09E6EB1}" srcOrd="8" destOrd="0" presId="urn:microsoft.com/office/officeart/2005/8/layout/vList2"/>
    <dgm:cxn modelId="{23011328-5B77-4929-8E9F-4D53DDA9869C}" type="presParOf" srcId="{520D688D-6184-4E58-9A60-6FC9546A90C8}" destId="{430C41B7-3F32-4CE8-8780-27810F8188FF}" srcOrd="9" destOrd="0" presId="urn:microsoft.com/office/officeart/2005/8/layout/vList2"/>
    <dgm:cxn modelId="{93623F22-7FC8-4D37-BF7D-09B9DC718ED1}" type="presParOf" srcId="{520D688D-6184-4E58-9A60-6FC9546A90C8}" destId="{DCC0DA99-3BFF-403D-B40A-D57AE4992259}" srcOrd="10" destOrd="0" presId="urn:microsoft.com/office/officeart/2005/8/layout/vList2"/>
    <dgm:cxn modelId="{46956ED3-49CA-458F-96E3-B7225F4BCFF9}" type="presParOf" srcId="{520D688D-6184-4E58-9A60-6FC9546A90C8}" destId="{8FAFC267-CC5D-409F-BEA7-12B2F67D4ADA}" srcOrd="11" destOrd="0" presId="urn:microsoft.com/office/officeart/2005/8/layout/vList2"/>
    <dgm:cxn modelId="{7066FDA0-AFA3-4D49-9177-0C91A84BF7B3}" type="presParOf" srcId="{520D688D-6184-4E58-9A60-6FC9546A90C8}" destId="{A9A3F754-E00C-480D-ADDE-1BF4675913D4}" srcOrd="12" destOrd="0" presId="urn:microsoft.com/office/officeart/2005/8/layout/vList2"/>
    <dgm:cxn modelId="{E300B96C-5BA2-47C9-83B4-DA0C4383B0AD}" type="presParOf" srcId="{520D688D-6184-4E58-9A60-6FC9546A90C8}" destId="{F40501EA-EC82-4D78-A6EE-9ACF2D5F80AC}" srcOrd="13" destOrd="0" presId="urn:microsoft.com/office/officeart/2005/8/layout/vList2"/>
    <dgm:cxn modelId="{45D8F6BA-A628-4044-AD03-2E448130CEB0}" type="presParOf" srcId="{520D688D-6184-4E58-9A60-6FC9546A90C8}" destId="{E0EBE78D-0380-4259-A3D7-522531692B37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FE0442-79EA-48E8-BEA3-A1E325EB70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8FE13C-4250-4BB8-8B8F-CEA93CCE9546}">
      <dgm:prSet/>
      <dgm:spPr/>
      <dgm:t>
        <a:bodyPr/>
        <a:lstStyle/>
        <a:p>
          <a:r>
            <a:rPr lang="en-US" dirty="0"/>
            <a:t>Chapter 9: Primary Data Collection – Conventional Methods</a:t>
          </a:r>
        </a:p>
      </dgm:t>
    </dgm:pt>
    <dgm:pt modelId="{4F86A4EA-9F25-4336-A9EB-1DCAC9005375}" type="parTrans" cxnId="{A9F7834D-557C-4F27-83E6-616A4517ADAB}">
      <dgm:prSet/>
      <dgm:spPr/>
      <dgm:t>
        <a:bodyPr/>
        <a:lstStyle/>
        <a:p>
          <a:endParaRPr lang="en-US"/>
        </a:p>
      </dgm:t>
    </dgm:pt>
    <dgm:pt modelId="{DC7CEEFE-2AC1-4A64-A192-3EF62C75AAB5}" type="sibTrans" cxnId="{A9F7834D-557C-4F27-83E6-616A4517ADAB}">
      <dgm:prSet/>
      <dgm:spPr/>
      <dgm:t>
        <a:bodyPr/>
        <a:lstStyle/>
        <a:p>
          <a:endParaRPr lang="en-US"/>
        </a:p>
      </dgm:t>
    </dgm:pt>
    <dgm:pt modelId="{3973041F-A2BF-4BB5-A2C6-6F182FFDD484}">
      <dgm:prSet/>
      <dgm:spPr/>
      <dgm:t>
        <a:bodyPr/>
        <a:lstStyle/>
        <a:p>
          <a:r>
            <a:rPr lang="en-US" dirty="0"/>
            <a:t>Chapter 10: Primary Data Collection – Creative Methods</a:t>
          </a:r>
        </a:p>
      </dgm:t>
    </dgm:pt>
    <dgm:pt modelId="{A3C3FB94-F772-4E9C-A738-E14AFB3B9AD3}" type="parTrans" cxnId="{FC0EBF01-EAA4-4811-B5FB-C18414217C2F}">
      <dgm:prSet/>
      <dgm:spPr/>
      <dgm:t>
        <a:bodyPr/>
        <a:lstStyle/>
        <a:p>
          <a:endParaRPr lang="en-US"/>
        </a:p>
      </dgm:t>
    </dgm:pt>
    <dgm:pt modelId="{B98C85CA-9EF9-45D9-B4F4-B83619A47A69}" type="sibTrans" cxnId="{FC0EBF01-EAA4-4811-B5FB-C18414217C2F}">
      <dgm:prSet/>
      <dgm:spPr/>
      <dgm:t>
        <a:bodyPr/>
        <a:lstStyle/>
        <a:p>
          <a:endParaRPr lang="en-US"/>
        </a:p>
      </dgm:t>
    </dgm:pt>
    <dgm:pt modelId="{FEBCD5FF-46F9-4AB5-B0C5-0D6149C94FC3}">
      <dgm:prSet/>
      <dgm:spPr/>
      <dgm:t>
        <a:bodyPr/>
        <a:lstStyle/>
        <a:p>
          <a:r>
            <a:rPr lang="en-US" dirty="0"/>
            <a:t>Chapter 11: Quantitative Data Analysis</a:t>
          </a:r>
        </a:p>
      </dgm:t>
    </dgm:pt>
    <dgm:pt modelId="{EFA569DE-665A-48C9-8566-AB2DB7E12709}" type="parTrans" cxnId="{0D24B3E7-00D0-4380-80C1-4AC7C58132C8}">
      <dgm:prSet/>
      <dgm:spPr/>
      <dgm:t>
        <a:bodyPr/>
        <a:lstStyle/>
        <a:p>
          <a:endParaRPr lang="en-US"/>
        </a:p>
      </dgm:t>
    </dgm:pt>
    <dgm:pt modelId="{DEAFC8D9-EEF3-49FA-A0B1-8735FEA5A611}" type="sibTrans" cxnId="{0D24B3E7-00D0-4380-80C1-4AC7C58132C8}">
      <dgm:prSet/>
      <dgm:spPr/>
      <dgm:t>
        <a:bodyPr/>
        <a:lstStyle/>
        <a:p>
          <a:endParaRPr lang="en-US"/>
        </a:p>
      </dgm:t>
    </dgm:pt>
    <dgm:pt modelId="{8407503E-98CD-4342-B90C-1B25EF5DA348}">
      <dgm:prSet/>
      <dgm:spPr/>
      <dgm:t>
        <a:bodyPr/>
        <a:lstStyle/>
        <a:p>
          <a:r>
            <a:rPr lang="en-US" dirty="0"/>
            <a:t>Chapter 12: Qualitative Data Analysis</a:t>
          </a:r>
        </a:p>
      </dgm:t>
    </dgm:pt>
    <dgm:pt modelId="{7F1A84A1-8257-4128-8B66-A4A5214ACBB4}" type="parTrans" cxnId="{4F699F99-776E-49B3-A2BF-82EB48EF0B90}">
      <dgm:prSet/>
      <dgm:spPr/>
      <dgm:t>
        <a:bodyPr/>
        <a:lstStyle/>
        <a:p>
          <a:endParaRPr lang="en-US"/>
        </a:p>
      </dgm:t>
    </dgm:pt>
    <dgm:pt modelId="{01974339-5067-4447-B493-457B667BEF19}" type="sibTrans" cxnId="{4F699F99-776E-49B3-A2BF-82EB48EF0B90}">
      <dgm:prSet/>
      <dgm:spPr/>
      <dgm:t>
        <a:bodyPr/>
        <a:lstStyle/>
        <a:p>
          <a:endParaRPr lang="en-US"/>
        </a:p>
      </dgm:t>
    </dgm:pt>
    <dgm:pt modelId="{8AE129B6-E486-4FB1-A346-11E898D446FC}">
      <dgm:prSet/>
      <dgm:spPr/>
      <dgm:t>
        <a:bodyPr/>
        <a:lstStyle/>
        <a:p>
          <a:r>
            <a:rPr lang="en-US" dirty="0"/>
            <a:t>Chapter 13: Writing For Research And Evaluation</a:t>
          </a:r>
        </a:p>
      </dgm:t>
    </dgm:pt>
    <dgm:pt modelId="{4D1081F3-0DD2-4DCA-99AE-33034CF06484}" type="parTrans" cxnId="{E74EE833-D135-447C-B824-944D68AF8DD9}">
      <dgm:prSet/>
      <dgm:spPr/>
      <dgm:t>
        <a:bodyPr/>
        <a:lstStyle/>
        <a:p>
          <a:endParaRPr lang="en-US"/>
        </a:p>
      </dgm:t>
    </dgm:pt>
    <dgm:pt modelId="{A593BD35-92A4-4136-BCAE-8AAD376AED31}" type="sibTrans" cxnId="{E74EE833-D135-447C-B824-944D68AF8DD9}">
      <dgm:prSet/>
      <dgm:spPr/>
      <dgm:t>
        <a:bodyPr/>
        <a:lstStyle/>
        <a:p>
          <a:endParaRPr lang="en-US"/>
        </a:p>
      </dgm:t>
    </dgm:pt>
    <dgm:pt modelId="{33D444CA-2EFB-4055-8AD6-312EA85E8BD4}">
      <dgm:prSet/>
      <dgm:spPr/>
      <dgm:t>
        <a:bodyPr/>
        <a:lstStyle/>
        <a:p>
          <a:r>
            <a:rPr lang="en-US" dirty="0"/>
            <a:t>Chapter 14: Disseminating Research And Evaluation</a:t>
          </a:r>
        </a:p>
      </dgm:t>
    </dgm:pt>
    <dgm:pt modelId="{434B6816-9259-4893-B8DD-5288E2E5D61D}" type="parTrans" cxnId="{35872072-414C-47F5-81CC-03DF61E4253C}">
      <dgm:prSet/>
      <dgm:spPr/>
      <dgm:t>
        <a:bodyPr/>
        <a:lstStyle/>
        <a:p>
          <a:endParaRPr lang="en-US"/>
        </a:p>
      </dgm:t>
    </dgm:pt>
    <dgm:pt modelId="{06D4B7FB-EC5D-4F3B-B85F-8B5D6C50CA15}" type="sibTrans" cxnId="{35872072-414C-47F5-81CC-03DF61E4253C}">
      <dgm:prSet/>
      <dgm:spPr/>
      <dgm:t>
        <a:bodyPr/>
        <a:lstStyle/>
        <a:p>
          <a:endParaRPr lang="en-US"/>
        </a:p>
      </dgm:t>
    </dgm:pt>
    <dgm:pt modelId="{A3FB0537-2571-4C71-8B7A-2BEDB3410D83}">
      <dgm:prSet/>
      <dgm:spPr/>
      <dgm:t>
        <a:bodyPr/>
        <a:lstStyle/>
        <a:p>
          <a:r>
            <a:rPr lang="en-US" dirty="0"/>
            <a:t>Chapter 15: How Can Research Make A Positive Difference?</a:t>
          </a:r>
        </a:p>
      </dgm:t>
    </dgm:pt>
    <dgm:pt modelId="{3FF3D790-743C-4709-B616-4BB8E65C9BBF}" type="parTrans" cxnId="{93F6134B-CDBF-47AA-944D-AB04761F69E3}">
      <dgm:prSet/>
      <dgm:spPr/>
      <dgm:t>
        <a:bodyPr/>
        <a:lstStyle/>
        <a:p>
          <a:endParaRPr lang="en-US"/>
        </a:p>
      </dgm:t>
    </dgm:pt>
    <dgm:pt modelId="{CA399173-B376-4795-B459-0D1E9154C0ED}" type="sibTrans" cxnId="{93F6134B-CDBF-47AA-944D-AB04761F69E3}">
      <dgm:prSet/>
      <dgm:spPr/>
      <dgm:t>
        <a:bodyPr/>
        <a:lstStyle/>
        <a:p>
          <a:endParaRPr lang="en-US"/>
        </a:p>
      </dgm:t>
    </dgm:pt>
    <dgm:pt modelId="{39613B35-A792-49B5-A86B-06DB95B870B8}">
      <dgm:prSet/>
      <dgm:spPr/>
      <dgm:t>
        <a:bodyPr/>
        <a:lstStyle/>
        <a:p>
          <a:r>
            <a:rPr lang="en-US" dirty="0"/>
            <a:t>Chapter 16: Conclusion</a:t>
          </a:r>
        </a:p>
      </dgm:t>
    </dgm:pt>
    <dgm:pt modelId="{09B2BE19-24BD-4217-9FC6-55E1641FFDD2}" type="parTrans" cxnId="{0A265D0D-2C13-4D3E-B274-15D6731364F7}">
      <dgm:prSet/>
      <dgm:spPr/>
      <dgm:t>
        <a:bodyPr/>
        <a:lstStyle/>
        <a:p>
          <a:endParaRPr lang="en-US"/>
        </a:p>
      </dgm:t>
    </dgm:pt>
    <dgm:pt modelId="{88D51235-5A06-475E-916E-C9657FFA2F9C}" type="sibTrans" cxnId="{0A265D0D-2C13-4D3E-B274-15D6731364F7}">
      <dgm:prSet/>
      <dgm:spPr/>
      <dgm:t>
        <a:bodyPr/>
        <a:lstStyle/>
        <a:p>
          <a:endParaRPr lang="en-US"/>
        </a:p>
      </dgm:t>
    </dgm:pt>
    <dgm:pt modelId="{520D688D-6184-4E58-9A60-6FC9546A90C8}" type="pres">
      <dgm:prSet presAssocID="{48FE0442-79EA-48E8-BEA3-A1E325EB70A2}" presName="linear" presStyleCnt="0">
        <dgm:presLayoutVars>
          <dgm:animLvl val="lvl"/>
          <dgm:resizeHandles val="exact"/>
        </dgm:presLayoutVars>
      </dgm:prSet>
      <dgm:spPr/>
    </dgm:pt>
    <dgm:pt modelId="{F9E2799C-FEAF-4926-B861-C30669A3E4ED}" type="pres">
      <dgm:prSet presAssocID="{FD8FE13C-4250-4BB8-8B8F-CEA93CCE9546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DCC392D6-CBE1-4033-B310-F53D7EBB9CAE}" type="pres">
      <dgm:prSet presAssocID="{DC7CEEFE-2AC1-4A64-A192-3EF62C75AAB5}" presName="spacer" presStyleCnt="0"/>
      <dgm:spPr/>
    </dgm:pt>
    <dgm:pt modelId="{21105A6C-D73F-4B56-AC99-544194AC4B37}" type="pres">
      <dgm:prSet presAssocID="{3973041F-A2BF-4BB5-A2C6-6F182FFDD484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BBB641D0-67D5-4F58-B6F5-A4C4598D0E3C}" type="pres">
      <dgm:prSet presAssocID="{B98C85CA-9EF9-45D9-B4F4-B83619A47A69}" presName="spacer" presStyleCnt="0"/>
      <dgm:spPr/>
    </dgm:pt>
    <dgm:pt modelId="{4B457FF9-0ED0-4000-88DA-24B2C1718A6B}" type="pres">
      <dgm:prSet presAssocID="{FEBCD5FF-46F9-4AB5-B0C5-0D6149C94FC3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1402BF0B-CC86-4975-89C7-E09974F61E0E}" type="pres">
      <dgm:prSet presAssocID="{DEAFC8D9-EEF3-49FA-A0B1-8735FEA5A611}" presName="spacer" presStyleCnt="0"/>
      <dgm:spPr/>
    </dgm:pt>
    <dgm:pt modelId="{735A738B-7B0B-4DC8-8BD0-F3C31013D51E}" type="pres">
      <dgm:prSet presAssocID="{8407503E-98CD-4342-B90C-1B25EF5DA348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77B74FF4-E037-40DD-9EBC-AD99BA7BC870}" type="pres">
      <dgm:prSet presAssocID="{01974339-5067-4447-B493-457B667BEF19}" presName="spacer" presStyleCnt="0"/>
      <dgm:spPr/>
    </dgm:pt>
    <dgm:pt modelId="{CF7F8C95-5190-468D-AC3A-E989D09E6EB1}" type="pres">
      <dgm:prSet presAssocID="{8AE129B6-E486-4FB1-A346-11E898D446FC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430C41B7-3F32-4CE8-8780-27810F8188FF}" type="pres">
      <dgm:prSet presAssocID="{A593BD35-92A4-4136-BCAE-8AAD376AED31}" presName="spacer" presStyleCnt="0"/>
      <dgm:spPr/>
    </dgm:pt>
    <dgm:pt modelId="{DCC0DA99-3BFF-403D-B40A-D57AE4992259}" type="pres">
      <dgm:prSet presAssocID="{33D444CA-2EFB-4055-8AD6-312EA85E8BD4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8FAFC267-CC5D-409F-BEA7-12B2F67D4ADA}" type="pres">
      <dgm:prSet presAssocID="{06D4B7FB-EC5D-4F3B-B85F-8B5D6C50CA15}" presName="spacer" presStyleCnt="0"/>
      <dgm:spPr/>
    </dgm:pt>
    <dgm:pt modelId="{A9A3F754-E00C-480D-ADDE-1BF4675913D4}" type="pres">
      <dgm:prSet presAssocID="{A3FB0537-2571-4C71-8B7A-2BEDB3410D83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F40501EA-EC82-4D78-A6EE-9ACF2D5F80AC}" type="pres">
      <dgm:prSet presAssocID="{CA399173-B376-4795-B459-0D1E9154C0ED}" presName="spacer" presStyleCnt="0"/>
      <dgm:spPr/>
    </dgm:pt>
    <dgm:pt modelId="{E0EBE78D-0380-4259-A3D7-522531692B37}" type="pres">
      <dgm:prSet presAssocID="{39613B35-A792-49B5-A86B-06DB95B870B8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FC0EBF01-EAA4-4811-B5FB-C18414217C2F}" srcId="{48FE0442-79EA-48E8-BEA3-A1E325EB70A2}" destId="{3973041F-A2BF-4BB5-A2C6-6F182FFDD484}" srcOrd="1" destOrd="0" parTransId="{A3C3FB94-F772-4E9C-A738-E14AFB3B9AD3}" sibTransId="{B98C85CA-9EF9-45D9-B4F4-B83619A47A69}"/>
    <dgm:cxn modelId="{0A265D0D-2C13-4D3E-B274-15D6731364F7}" srcId="{48FE0442-79EA-48E8-BEA3-A1E325EB70A2}" destId="{39613B35-A792-49B5-A86B-06DB95B870B8}" srcOrd="7" destOrd="0" parTransId="{09B2BE19-24BD-4217-9FC6-55E1641FFDD2}" sibTransId="{88D51235-5A06-475E-916E-C9657FFA2F9C}"/>
    <dgm:cxn modelId="{5D39620E-90D4-4F1D-B86D-EAA88702457F}" type="presOf" srcId="{48FE0442-79EA-48E8-BEA3-A1E325EB70A2}" destId="{520D688D-6184-4E58-9A60-6FC9546A90C8}" srcOrd="0" destOrd="0" presId="urn:microsoft.com/office/officeart/2005/8/layout/vList2"/>
    <dgm:cxn modelId="{EA108E25-532C-4563-9135-1AE31C49556C}" type="presOf" srcId="{A3FB0537-2571-4C71-8B7A-2BEDB3410D83}" destId="{A9A3F754-E00C-480D-ADDE-1BF4675913D4}" srcOrd="0" destOrd="0" presId="urn:microsoft.com/office/officeart/2005/8/layout/vList2"/>
    <dgm:cxn modelId="{E74EE833-D135-447C-B824-944D68AF8DD9}" srcId="{48FE0442-79EA-48E8-BEA3-A1E325EB70A2}" destId="{8AE129B6-E486-4FB1-A346-11E898D446FC}" srcOrd="4" destOrd="0" parTransId="{4D1081F3-0DD2-4DCA-99AE-33034CF06484}" sibTransId="{A593BD35-92A4-4136-BCAE-8AAD376AED31}"/>
    <dgm:cxn modelId="{A8F3133B-3AD3-49EF-986C-1BBE4B6EFB60}" type="presOf" srcId="{3973041F-A2BF-4BB5-A2C6-6F182FFDD484}" destId="{21105A6C-D73F-4B56-AC99-544194AC4B37}" srcOrd="0" destOrd="0" presId="urn:microsoft.com/office/officeart/2005/8/layout/vList2"/>
    <dgm:cxn modelId="{93F6134B-CDBF-47AA-944D-AB04761F69E3}" srcId="{48FE0442-79EA-48E8-BEA3-A1E325EB70A2}" destId="{A3FB0537-2571-4C71-8B7A-2BEDB3410D83}" srcOrd="6" destOrd="0" parTransId="{3FF3D790-743C-4709-B616-4BB8E65C9BBF}" sibTransId="{CA399173-B376-4795-B459-0D1E9154C0ED}"/>
    <dgm:cxn modelId="{A9F7834D-557C-4F27-83E6-616A4517ADAB}" srcId="{48FE0442-79EA-48E8-BEA3-A1E325EB70A2}" destId="{FD8FE13C-4250-4BB8-8B8F-CEA93CCE9546}" srcOrd="0" destOrd="0" parTransId="{4F86A4EA-9F25-4336-A9EB-1DCAC9005375}" sibTransId="{DC7CEEFE-2AC1-4A64-A192-3EF62C75AAB5}"/>
    <dgm:cxn modelId="{35872072-414C-47F5-81CC-03DF61E4253C}" srcId="{48FE0442-79EA-48E8-BEA3-A1E325EB70A2}" destId="{33D444CA-2EFB-4055-8AD6-312EA85E8BD4}" srcOrd="5" destOrd="0" parTransId="{434B6816-9259-4893-B8DD-5288E2E5D61D}" sibTransId="{06D4B7FB-EC5D-4F3B-B85F-8B5D6C50CA15}"/>
    <dgm:cxn modelId="{5323FF5A-F732-43EF-BE3D-631E88DAB615}" type="presOf" srcId="{FEBCD5FF-46F9-4AB5-B0C5-0D6149C94FC3}" destId="{4B457FF9-0ED0-4000-88DA-24B2C1718A6B}" srcOrd="0" destOrd="0" presId="urn:microsoft.com/office/officeart/2005/8/layout/vList2"/>
    <dgm:cxn modelId="{1240AD7D-3224-40F5-ADB6-1516B5383698}" type="presOf" srcId="{FD8FE13C-4250-4BB8-8B8F-CEA93CCE9546}" destId="{F9E2799C-FEAF-4926-B861-C30669A3E4ED}" srcOrd="0" destOrd="0" presId="urn:microsoft.com/office/officeart/2005/8/layout/vList2"/>
    <dgm:cxn modelId="{A2DEF983-C9B5-4C98-B7DF-1E599B8973EC}" type="presOf" srcId="{8AE129B6-E486-4FB1-A346-11E898D446FC}" destId="{CF7F8C95-5190-468D-AC3A-E989D09E6EB1}" srcOrd="0" destOrd="0" presId="urn:microsoft.com/office/officeart/2005/8/layout/vList2"/>
    <dgm:cxn modelId="{4F699F99-776E-49B3-A2BF-82EB48EF0B90}" srcId="{48FE0442-79EA-48E8-BEA3-A1E325EB70A2}" destId="{8407503E-98CD-4342-B90C-1B25EF5DA348}" srcOrd="3" destOrd="0" parTransId="{7F1A84A1-8257-4128-8B66-A4A5214ACBB4}" sibTransId="{01974339-5067-4447-B493-457B667BEF19}"/>
    <dgm:cxn modelId="{50BB91B2-6777-4E95-B618-EB9A207E08FB}" type="presOf" srcId="{33D444CA-2EFB-4055-8AD6-312EA85E8BD4}" destId="{DCC0DA99-3BFF-403D-B40A-D57AE4992259}" srcOrd="0" destOrd="0" presId="urn:microsoft.com/office/officeart/2005/8/layout/vList2"/>
    <dgm:cxn modelId="{1D0898C4-0E60-4994-A3B5-7CC8247AA8A6}" type="presOf" srcId="{39613B35-A792-49B5-A86B-06DB95B870B8}" destId="{E0EBE78D-0380-4259-A3D7-522531692B37}" srcOrd="0" destOrd="0" presId="urn:microsoft.com/office/officeart/2005/8/layout/vList2"/>
    <dgm:cxn modelId="{0D24B3E7-00D0-4380-80C1-4AC7C58132C8}" srcId="{48FE0442-79EA-48E8-BEA3-A1E325EB70A2}" destId="{FEBCD5FF-46F9-4AB5-B0C5-0D6149C94FC3}" srcOrd="2" destOrd="0" parTransId="{EFA569DE-665A-48C9-8566-AB2DB7E12709}" sibTransId="{DEAFC8D9-EEF3-49FA-A0B1-8735FEA5A611}"/>
    <dgm:cxn modelId="{53A3C9ED-AB8E-4FDE-8E24-F31A16AC17D5}" type="presOf" srcId="{8407503E-98CD-4342-B90C-1B25EF5DA348}" destId="{735A738B-7B0B-4DC8-8BD0-F3C31013D51E}" srcOrd="0" destOrd="0" presId="urn:microsoft.com/office/officeart/2005/8/layout/vList2"/>
    <dgm:cxn modelId="{7A86CA20-DCB7-49FD-B759-A377B0C772C1}" type="presParOf" srcId="{520D688D-6184-4E58-9A60-6FC9546A90C8}" destId="{F9E2799C-FEAF-4926-B861-C30669A3E4ED}" srcOrd="0" destOrd="0" presId="urn:microsoft.com/office/officeart/2005/8/layout/vList2"/>
    <dgm:cxn modelId="{2E413BA8-0B8F-4BE1-8585-BB6FBB64C07C}" type="presParOf" srcId="{520D688D-6184-4E58-9A60-6FC9546A90C8}" destId="{DCC392D6-CBE1-4033-B310-F53D7EBB9CAE}" srcOrd="1" destOrd="0" presId="urn:microsoft.com/office/officeart/2005/8/layout/vList2"/>
    <dgm:cxn modelId="{1597E231-1C2C-467C-B4C4-FFEA1B608A4E}" type="presParOf" srcId="{520D688D-6184-4E58-9A60-6FC9546A90C8}" destId="{21105A6C-D73F-4B56-AC99-544194AC4B37}" srcOrd="2" destOrd="0" presId="urn:microsoft.com/office/officeart/2005/8/layout/vList2"/>
    <dgm:cxn modelId="{C3F8BDCE-B818-4EEB-9406-00231E080BB0}" type="presParOf" srcId="{520D688D-6184-4E58-9A60-6FC9546A90C8}" destId="{BBB641D0-67D5-4F58-B6F5-A4C4598D0E3C}" srcOrd="3" destOrd="0" presId="urn:microsoft.com/office/officeart/2005/8/layout/vList2"/>
    <dgm:cxn modelId="{5784FACA-AF99-47FB-B5BF-F1568A8E3CCD}" type="presParOf" srcId="{520D688D-6184-4E58-9A60-6FC9546A90C8}" destId="{4B457FF9-0ED0-4000-88DA-24B2C1718A6B}" srcOrd="4" destOrd="0" presId="urn:microsoft.com/office/officeart/2005/8/layout/vList2"/>
    <dgm:cxn modelId="{13905DDE-4338-42A0-804A-84C9B84EAFD9}" type="presParOf" srcId="{520D688D-6184-4E58-9A60-6FC9546A90C8}" destId="{1402BF0B-CC86-4975-89C7-E09974F61E0E}" srcOrd="5" destOrd="0" presId="urn:microsoft.com/office/officeart/2005/8/layout/vList2"/>
    <dgm:cxn modelId="{2D49C4E8-2F4B-45A7-95A2-D7A2C26603CD}" type="presParOf" srcId="{520D688D-6184-4E58-9A60-6FC9546A90C8}" destId="{735A738B-7B0B-4DC8-8BD0-F3C31013D51E}" srcOrd="6" destOrd="0" presId="urn:microsoft.com/office/officeart/2005/8/layout/vList2"/>
    <dgm:cxn modelId="{9928CC99-6FB3-4416-8B5B-BFA2461E85DC}" type="presParOf" srcId="{520D688D-6184-4E58-9A60-6FC9546A90C8}" destId="{77B74FF4-E037-40DD-9EBC-AD99BA7BC870}" srcOrd="7" destOrd="0" presId="urn:microsoft.com/office/officeart/2005/8/layout/vList2"/>
    <dgm:cxn modelId="{5756A6FE-C5B4-4F26-A3D7-A8738B0724EC}" type="presParOf" srcId="{520D688D-6184-4E58-9A60-6FC9546A90C8}" destId="{CF7F8C95-5190-468D-AC3A-E989D09E6EB1}" srcOrd="8" destOrd="0" presId="urn:microsoft.com/office/officeart/2005/8/layout/vList2"/>
    <dgm:cxn modelId="{23011328-5B77-4929-8E9F-4D53DDA9869C}" type="presParOf" srcId="{520D688D-6184-4E58-9A60-6FC9546A90C8}" destId="{430C41B7-3F32-4CE8-8780-27810F8188FF}" srcOrd="9" destOrd="0" presId="urn:microsoft.com/office/officeart/2005/8/layout/vList2"/>
    <dgm:cxn modelId="{93623F22-7FC8-4D37-BF7D-09B9DC718ED1}" type="presParOf" srcId="{520D688D-6184-4E58-9A60-6FC9546A90C8}" destId="{DCC0DA99-3BFF-403D-B40A-D57AE4992259}" srcOrd="10" destOrd="0" presId="urn:microsoft.com/office/officeart/2005/8/layout/vList2"/>
    <dgm:cxn modelId="{46956ED3-49CA-458F-96E3-B7225F4BCFF9}" type="presParOf" srcId="{520D688D-6184-4E58-9A60-6FC9546A90C8}" destId="{8FAFC267-CC5D-409F-BEA7-12B2F67D4ADA}" srcOrd="11" destOrd="0" presId="urn:microsoft.com/office/officeart/2005/8/layout/vList2"/>
    <dgm:cxn modelId="{7066FDA0-AFA3-4D49-9177-0C91A84BF7B3}" type="presParOf" srcId="{520D688D-6184-4E58-9A60-6FC9546A90C8}" destId="{A9A3F754-E00C-480D-ADDE-1BF4675913D4}" srcOrd="12" destOrd="0" presId="urn:microsoft.com/office/officeart/2005/8/layout/vList2"/>
    <dgm:cxn modelId="{E300B96C-5BA2-47C9-83B4-DA0C4383B0AD}" type="presParOf" srcId="{520D688D-6184-4E58-9A60-6FC9546A90C8}" destId="{F40501EA-EC82-4D78-A6EE-9ACF2D5F80AC}" srcOrd="13" destOrd="0" presId="urn:microsoft.com/office/officeart/2005/8/layout/vList2"/>
    <dgm:cxn modelId="{45D8F6BA-A628-4044-AD03-2E448130CEB0}" type="presParOf" srcId="{520D688D-6184-4E58-9A60-6FC9546A90C8}" destId="{E0EBE78D-0380-4259-A3D7-522531692B37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2799C-FEAF-4926-B861-C30669A3E4ED}">
      <dsp:nvSpPr>
        <dsp:cNvPr id="0" name=""/>
        <dsp:cNvSpPr/>
      </dsp:nvSpPr>
      <dsp:spPr>
        <a:xfrm>
          <a:off x="0" y="94868"/>
          <a:ext cx="10515600" cy="477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Chapter 1: Introduction</a:t>
          </a:r>
        </a:p>
      </dsp:txBody>
      <dsp:txXfrm>
        <a:off x="23303" y="118171"/>
        <a:ext cx="10468994" cy="430754"/>
      </dsp:txXfrm>
    </dsp:sp>
    <dsp:sp modelId="{21105A6C-D73F-4B56-AC99-544194AC4B37}">
      <dsp:nvSpPr>
        <dsp:cNvPr id="0" name=""/>
        <dsp:cNvSpPr/>
      </dsp:nvSpPr>
      <dsp:spPr>
        <a:xfrm>
          <a:off x="0" y="621189"/>
          <a:ext cx="10515600" cy="477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Chapter 2: Overview Of Research</a:t>
          </a:r>
        </a:p>
      </dsp:txBody>
      <dsp:txXfrm>
        <a:off x="23303" y="644492"/>
        <a:ext cx="10468994" cy="430754"/>
      </dsp:txXfrm>
    </dsp:sp>
    <dsp:sp modelId="{4B457FF9-0ED0-4000-88DA-24B2C1718A6B}">
      <dsp:nvSpPr>
        <dsp:cNvPr id="0" name=""/>
        <dsp:cNvSpPr/>
      </dsp:nvSpPr>
      <dsp:spPr>
        <a:xfrm>
          <a:off x="0" y="1147509"/>
          <a:ext cx="10515600" cy="477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Chapter 3: Research And Evaluation Ethics</a:t>
          </a:r>
        </a:p>
      </dsp:txBody>
      <dsp:txXfrm>
        <a:off x="23303" y="1170812"/>
        <a:ext cx="10468994" cy="430754"/>
      </dsp:txXfrm>
    </dsp:sp>
    <dsp:sp modelId="{735A738B-7B0B-4DC8-8BD0-F3C31013D51E}">
      <dsp:nvSpPr>
        <dsp:cNvPr id="0" name=""/>
        <dsp:cNvSpPr/>
      </dsp:nvSpPr>
      <dsp:spPr>
        <a:xfrm>
          <a:off x="0" y="1673829"/>
          <a:ext cx="10515600" cy="477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Chapter 4: Methodologies, Approaches And Theories</a:t>
          </a:r>
        </a:p>
      </dsp:txBody>
      <dsp:txXfrm>
        <a:off x="23303" y="1697132"/>
        <a:ext cx="10468994" cy="430754"/>
      </dsp:txXfrm>
    </dsp:sp>
    <dsp:sp modelId="{CF7F8C95-5190-468D-AC3A-E989D09E6EB1}">
      <dsp:nvSpPr>
        <dsp:cNvPr id="0" name=""/>
        <dsp:cNvSpPr/>
      </dsp:nvSpPr>
      <dsp:spPr>
        <a:xfrm>
          <a:off x="0" y="2200149"/>
          <a:ext cx="10515600" cy="477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Chapter 5: Topics And Proposals</a:t>
          </a:r>
        </a:p>
      </dsp:txBody>
      <dsp:txXfrm>
        <a:off x="23303" y="2223452"/>
        <a:ext cx="10468994" cy="430754"/>
      </dsp:txXfrm>
    </dsp:sp>
    <dsp:sp modelId="{DCC0DA99-3BFF-403D-B40A-D57AE4992259}">
      <dsp:nvSpPr>
        <dsp:cNvPr id="0" name=""/>
        <dsp:cNvSpPr/>
      </dsp:nvSpPr>
      <dsp:spPr>
        <a:xfrm>
          <a:off x="0" y="2726468"/>
          <a:ext cx="10515600" cy="477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Chapter 6: Managing Your Research Or Evaluation Project</a:t>
          </a:r>
        </a:p>
      </dsp:txBody>
      <dsp:txXfrm>
        <a:off x="23303" y="2749771"/>
        <a:ext cx="10468994" cy="430754"/>
      </dsp:txXfrm>
    </dsp:sp>
    <dsp:sp modelId="{A9A3F754-E00C-480D-ADDE-1BF4675913D4}">
      <dsp:nvSpPr>
        <dsp:cNvPr id="0" name=""/>
        <dsp:cNvSpPr/>
      </dsp:nvSpPr>
      <dsp:spPr>
        <a:xfrm>
          <a:off x="0" y="3252789"/>
          <a:ext cx="10515600" cy="477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Chapter 7: Background Research</a:t>
          </a:r>
        </a:p>
      </dsp:txBody>
      <dsp:txXfrm>
        <a:off x="23303" y="3276092"/>
        <a:ext cx="10468994" cy="430754"/>
      </dsp:txXfrm>
    </dsp:sp>
    <dsp:sp modelId="{E0EBE78D-0380-4259-A3D7-522531692B37}">
      <dsp:nvSpPr>
        <dsp:cNvPr id="0" name=""/>
        <dsp:cNvSpPr/>
      </dsp:nvSpPr>
      <dsp:spPr>
        <a:xfrm>
          <a:off x="0" y="3779109"/>
          <a:ext cx="10515600" cy="477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Chapter 8: Secondary Data</a:t>
          </a:r>
        </a:p>
      </dsp:txBody>
      <dsp:txXfrm>
        <a:off x="23303" y="3802412"/>
        <a:ext cx="10468994" cy="4307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2799C-FEAF-4926-B861-C30669A3E4ED}">
      <dsp:nvSpPr>
        <dsp:cNvPr id="0" name=""/>
        <dsp:cNvSpPr/>
      </dsp:nvSpPr>
      <dsp:spPr>
        <a:xfrm>
          <a:off x="0" y="94868"/>
          <a:ext cx="10515600" cy="477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Chapter 9: Primary Data Collection – Conventional Methods</a:t>
          </a:r>
        </a:p>
      </dsp:txBody>
      <dsp:txXfrm>
        <a:off x="23303" y="118171"/>
        <a:ext cx="10468994" cy="430754"/>
      </dsp:txXfrm>
    </dsp:sp>
    <dsp:sp modelId="{21105A6C-D73F-4B56-AC99-544194AC4B37}">
      <dsp:nvSpPr>
        <dsp:cNvPr id="0" name=""/>
        <dsp:cNvSpPr/>
      </dsp:nvSpPr>
      <dsp:spPr>
        <a:xfrm>
          <a:off x="0" y="621189"/>
          <a:ext cx="10515600" cy="477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Chapter 10: Primary Data Collection – Creative Methods</a:t>
          </a:r>
        </a:p>
      </dsp:txBody>
      <dsp:txXfrm>
        <a:off x="23303" y="644492"/>
        <a:ext cx="10468994" cy="430754"/>
      </dsp:txXfrm>
    </dsp:sp>
    <dsp:sp modelId="{4B457FF9-0ED0-4000-88DA-24B2C1718A6B}">
      <dsp:nvSpPr>
        <dsp:cNvPr id="0" name=""/>
        <dsp:cNvSpPr/>
      </dsp:nvSpPr>
      <dsp:spPr>
        <a:xfrm>
          <a:off x="0" y="1147509"/>
          <a:ext cx="10515600" cy="477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Chapter 11: Quantitative Data Analysis</a:t>
          </a:r>
        </a:p>
      </dsp:txBody>
      <dsp:txXfrm>
        <a:off x="23303" y="1170812"/>
        <a:ext cx="10468994" cy="430754"/>
      </dsp:txXfrm>
    </dsp:sp>
    <dsp:sp modelId="{735A738B-7B0B-4DC8-8BD0-F3C31013D51E}">
      <dsp:nvSpPr>
        <dsp:cNvPr id="0" name=""/>
        <dsp:cNvSpPr/>
      </dsp:nvSpPr>
      <dsp:spPr>
        <a:xfrm>
          <a:off x="0" y="1673829"/>
          <a:ext cx="10515600" cy="477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Chapter 12: Qualitative Data Analysis</a:t>
          </a:r>
        </a:p>
      </dsp:txBody>
      <dsp:txXfrm>
        <a:off x="23303" y="1697132"/>
        <a:ext cx="10468994" cy="430754"/>
      </dsp:txXfrm>
    </dsp:sp>
    <dsp:sp modelId="{CF7F8C95-5190-468D-AC3A-E989D09E6EB1}">
      <dsp:nvSpPr>
        <dsp:cNvPr id="0" name=""/>
        <dsp:cNvSpPr/>
      </dsp:nvSpPr>
      <dsp:spPr>
        <a:xfrm>
          <a:off x="0" y="2200149"/>
          <a:ext cx="10515600" cy="477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Chapter 13: Writing For Research And Evaluation</a:t>
          </a:r>
        </a:p>
      </dsp:txBody>
      <dsp:txXfrm>
        <a:off x="23303" y="2223452"/>
        <a:ext cx="10468994" cy="430754"/>
      </dsp:txXfrm>
    </dsp:sp>
    <dsp:sp modelId="{DCC0DA99-3BFF-403D-B40A-D57AE4992259}">
      <dsp:nvSpPr>
        <dsp:cNvPr id="0" name=""/>
        <dsp:cNvSpPr/>
      </dsp:nvSpPr>
      <dsp:spPr>
        <a:xfrm>
          <a:off x="0" y="2726468"/>
          <a:ext cx="10515600" cy="477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Chapter 14: Disseminating Research And Evaluation</a:t>
          </a:r>
        </a:p>
      </dsp:txBody>
      <dsp:txXfrm>
        <a:off x="23303" y="2749771"/>
        <a:ext cx="10468994" cy="430754"/>
      </dsp:txXfrm>
    </dsp:sp>
    <dsp:sp modelId="{A9A3F754-E00C-480D-ADDE-1BF4675913D4}">
      <dsp:nvSpPr>
        <dsp:cNvPr id="0" name=""/>
        <dsp:cNvSpPr/>
      </dsp:nvSpPr>
      <dsp:spPr>
        <a:xfrm>
          <a:off x="0" y="3252789"/>
          <a:ext cx="10515600" cy="477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Chapter 15: How Can Research Make A Positive Difference?</a:t>
          </a:r>
        </a:p>
      </dsp:txBody>
      <dsp:txXfrm>
        <a:off x="23303" y="3276092"/>
        <a:ext cx="10468994" cy="430754"/>
      </dsp:txXfrm>
    </dsp:sp>
    <dsp:sp modelId="{E0EBE78D-0380-4259-A3D7-522531692B37}">
      <dsp:nvSpPr>
        <dsp:cNvPr id="0" name=""/>
        <dsp:cNvSpPr/>
      </dsp:nvSpPr>
      <dsp:spPr>
        <a:xfrm>
          <a:off x="0" y="3779109"/>
          <a:ext cx="10515600" cy="477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Chapter 16: Conclusion</a:t>
          </a:r>
        </a:p>
      </dsp:txBody>
      <dsp:txXfrm>
        <a:off x="23303" y="3802412"/>
        <a:ext cx="10468994" cy="430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7F3C-DC79-44F1-93E0-B6151BDC7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170FF3-0FCF-46A2-91AB-060EF879E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88E78-764E-452A-A527-72A191C47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95015-A5BD-41A9-A7EB-3CFFDD04E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944EC-3995-4637-9B5C-8352E8593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86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CEBA-AE33-42CF-BD12-4F39D0395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CCCFF-8D66-49BF-A7E1-FF0577833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D3F22-1EAC-48B2-A512-ACA6D9D2B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75329-B573-422B-8071-EE1D9C580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AE6CB-2AF5-4512-B8F8-6F20D5C4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78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B58B76-0200-44EC-BA17-A753B410E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D82C6-CF59-4369-8686-9FD4B26B1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9E697-6CD7-422A-9C9B-FC12917BE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88263-C820-4F7B-9555-87A076477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8B6FF-0F65-4B1D-B6CB-EDBA736E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99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306E7-BA72-45EC-9742-459A8EB2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43F30-CC0C-468F-8E7E-FEACC0A23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74D44-7EB6-40CB-A752-D0C7AD376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A17DD-3F6E-4C46-98C3-1876DB7A7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C3716-A1D4-485E-96D7-7D3266CA3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11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28150-F1BB-4BAA-9C3D-32D0F41FF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149EF-965A-4568-AFDD-22B705C16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F9364-A7EB-46D9-B4A8-F933D5E4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18546-B807-4FA8-B08D-CD009A25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1AD90-9759-4247-A17D-AA892136C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66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1DB25-F7D9-40DC-86C4-3BEAA74EB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1BCCC-C262-48D6-AB84-BF63DC2BC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B6801-2B80-4F3D-B198-BE9E2B280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0D12B-3A64-4D38-B7E5-DD8F12DC6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F2617-8560-4BAB-9E8B-557FC7D7F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1AA62-7AE0-4F91-9F40-22423047E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05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FCDA8-15F2-48C2-A228-B49BF92B9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A8A40-78E1-4C9F-ADD0-45ACEC266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A37C5-E9A1-4ED0-A08C-FA56C573B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5158E-CBC4-45E1-8883-4A6E33F33C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4FD8CF-8D2E-42ED-98A5-23D94B73A1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505106-EFF5-44DA-A118-4255702C1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DEE00-E4A9-478C-AF6A-1AE6B85CD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40E48D-582D-4783-A9DD-D398CC7A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71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BB0EB-A0BF-4064-B2E3-EF80A72BE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3DB283-BE45-405E-B213-BBED439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ED493-0E27-4C30-B293-4E5EE43C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370D8-A774-4EAC-AB25-E3368B5A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11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599A80-0F6C-4769-A8AF-8D68C0847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7CCB4-D9D3-48C5-BAD0-60AC43A2B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170D7-A9A0-49FA-AABC-E3EA7A908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78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6B1E8-B062-49A2-A46D-605F1C944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2FACD-7BB0-4EA0-BC63-AAB89A245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DA4EB-9972-47D1-B639-6A0074B85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5896E-AFBB-4499-904B-167EB631F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6069C-49EF-4057-AAAF-DFABC6046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99471-6807-4187-AF4A-F1346206C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31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55B14-2EE9-47A2-9595-A7355685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AC88C0-C1B0-44BF-8203-911CECC28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6A378-6B49-41F3-8346-4765539AA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6799E-F06E-4C92-936B-B742A171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84AF8-F1E0-48F1-BD3A-028D64A72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972A-0C67-4094-AE5C-F9CA71DAC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95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F506EE-9EA2-487D-BE69-981640B6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D369B-4FC3-4EB9-BC2D-D78D9E341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14100-58F9-4A8B-9980-78FAFD94B9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8D42C-8304-4070-BAF8-BCD44D848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99606-8D82-4809-ABC1-4AC505B20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78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D6AC-0DD6-4DE8-8542-31928A6B5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296" y="1304381"/>
            <a:ext cx="4762228" cy="3094899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Research and Evaluation for Busy Students and Practitioners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 Survival Guide | Third Edition</a:t>
            </a:r>
            <a:endParaRPr lang="en-GB" sz="400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D4CC3-A580-43CA-9D53-88E388DA6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296" y="4733721"/>
            <a:ext cx="4084864" cy="742519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By Dr Helen Kara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AE9C26-9DB9-DB9E-EC60-48C1B71FC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54" y="5759413"/>
            <a:ext cx="2469116" cy="64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8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009C9-CE82-4663-8167-2CFCE3CE5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research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3CA84-4EE1-42BE-BE0F-15F4F2E13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is rarely participants’ top priority.</a:t>
            </a:r>
          </a:p>
          <a:p>
            <a:r>
              <a:rPr lang="en-US" dirty="0"/>
              <a:t>It may not be your top priority either!</a:t>
            </a:r>
          </a:p>
          <a:p>
            <a:r>
              <a:rPr lang="en-US" dirty="0"/>
              <a:t>Aim for balance between your ‘real life’ and research.</a:t>
            </a:r>
          </a:p>
          <a:p>
            <a:r>
              <a:rPr lang="en-GB" dirty="0"/>
              <a:t>Discuss your research plans with those close to you.</a:t>
            </a:r>
          </a:p>
          <a:p>
            <a:r>
              <a:rPr lang="en-GB" dirty="0"/>
              <a:t>Research processes are not sequential, they interact and overlap.</a:t>
            </a:r>
          </a:p>
          <a:p>
            <a:r>
              <a:rPr lang="en-GB" dirty="0"/>
              <a:t>Main processes are: reading, writing and thinking.</a:t>
            </a:r>
          </a:p>
          <a:p>
            <a:r>
              <a:rPr lang="en-GB" dirty="0"/>
              <a:t>Thinking is the most important!</a:t>
            </a:r>
          </a:p>
          <a:p>
            <a:r>
              <a:rPr lang="en-GB" dirty="0"/>
              <a:t>Your research will never be perfect but it should be rigorous, ethical and robust.</a:t>
            </a:r>
          </a:p>
        </p:txBody>
      </p:sp>
    </p:spTree>
    <p:extLst>
      <p:ext uri="{BB962C8B-B14F-4D97-AF65-F5344CB8AC3E}">
        <p14:creationId xmlns:p14="http://schemas.microsoft.com/office/powerpoint/2010/main" val="84059532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75CF4-C50C-4D72-89A4-F198E1004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groups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257EA-9391-4EDF-9F74-66F79961F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group = interview with more than two people</a:t>
            </a:r>
          </a:p>
          <a:p>
            <a:r>
              <a:rPr lang="en-US" dirty="0"/>
              <a:t>Can be demanding and difficult to organize</a:t>
            </a:r>
          </a:p>
          <a:p>
            <a:r>
              <a:rPr lang="en-US" dirty="0"/>
              <a:t>See Table 9.3 for pros and cons</a:t>
            </a:r>
          </a:p>
          <a:p>
            <a:r>
              <a:rPr lang="en-US" dirty="0"/>
              <a:t>Tips:</a:t>
            </a:r>
          </a:p>
          <a:p>
            <a:pPr lvl="1"/>
            <a:r>
              <a:rPr lang="en-US" dirty="0"/>
              <a:t>Are there existing groups you can use?</a:t>
            </a:r>
          </a:p>
          <a:p>
            <a:pPr lvl="1"/>
            <a:r>
              <a:rPr lang="en-US" dirty="0"/>
              <a:t>Send participants questions in advance</a:t>
            </a:r>
          </a:p>
          <a:p>
            <a:pPr lvl="1"/>
            <a:r>
              <a:rPr lang="en-US" dirty="0"/>
              <a:t>If you can type, take notes as you go along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09697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EBAB5-ECDF-4133-8AD4-E3487C225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Documents as data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D973B-E0AA-4281-8468-60C3B8428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to using documents for background and context</a:t>
            </a:r>
          </a:p>
          <a:p>
            <a:r>
              <a:rPr lang="en-US" dirty="0"/>
              <a:t>Identity of documents used is important</a:t>
            </a:r>
          </a:p>
          <a:p>
            <a:r>
              <a:rPr lang="en-US" dirty="0"/>
              <a:t>Documents can vary widely – some public, some very private, some have legal standing, others may be trivial</a:t>
            </a:r>
          </a:p>
          <a:p>
            <a:r>
              <a:rPr lang="en-US" dirty="0"/>
              <a:t>Use critical reading and thinking to pull out findings</a:t>
            </a:r>
          </a:p>
          <a:p>
            <a:r>
              <a:rPr lang="en-US" dirty="0"/>
              <a:t>See Table 9.4 for pros and cons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458191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0B234-4326-4E65-9BC0-FFA70682B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1A06D-E021-4DAB-860D-FE11C3E4C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Observation = </a:t>
            </a:r>
            <a:r>
              <a:rPr lang="en-GB" dirty="0"/>
              <a:t>data recorded by a researcher from their observations of an event or phenomenon</a:t>
            </a:r>
          </a:p>
          <a:p>
            <a:r>
              <a:rPr lang="en-GB" dirty="0"/>
              <a:t>Can be very time-consuming and complex, usually used with other methods</a:t>
            </a:r>
          </a:p>
          <a:p>
            <a:r>
              <a:rPr lang="en-GB" dirty="0"/>
              <a:t>Many kinds of observation are possible but not all will be relevant</a:t>
            </a:r>
          </a:p>
          <a:p>
            <a:r>
              <a:rPr lang="en-GB" dirty="0"/>
              <a:t>Focus on useful observations and use a list to keep on track</a:t>
            </a:r>
          </a:p>
          <a:p>
            <a:r>
              <a:rPr lang="en-GB" dirty="0"/>
              <a:t>Can be structured, semi-structured or unstructured</a:t>
            </a:r>
          </a:p>
          <a:p>
            <a:r>
              <a:rPr lang="en-GB" dirty="0"/>
              <a:t>See Table 9.5 for pros and cons</a:t>
            </a:r>
          </a:p>
          <a:p>
            <a:r>
              <a:rPr lang="en-GB" dirty="0"/>
              <a:t>Use a pilot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93716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EFC0-14B4-CA1C-82D6-0EB09741F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279" y="1277199"/>
            <a:ext cx="7084479" cy="4599818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latin typeface="Poppins Light" panose="00000400000000000000" pitchFamily="2" charset="0"/>
                <a:cs typeface="Poppins Light" panose="00000400000000000000" pitchFamily="2" charset="0"/>
              </a:rPr>
              <a:t>Chapter 10</a:t>
            </a:r>
            <a:br>
              <a:rPr lang="en-US" dirty="0"/>
            </a:br>
            <a: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  <a:t>Primary Data Collection</a:t>
            </a:r>
            <a:b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</a:br>
            <a: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  <a:t> – Creative Methods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96325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C4C2-4FAC-4879-8A73-4F79DA166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Chapter 10: Primary Data Collection</a:t>
            </a:r>
            <a:br>
              <a:rPr lang="en-US" sz="4000" dirty="0"/>
            </a:br>
            <a:r>
              <a:rPr lang="en-US" sz="4000" dirty="0"/>
              <a:t> – Creative Methods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89803-DF11-4154-AE08-485F427A1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46986" cy="4351338"/>
          </a:xfrm>
        </p:spPr>
        <p:txBody>
          <a:bodyPr>
            <a:noAutofit/>
          </a:bodyPr>
          <a:lstStyle/>
          <a:p>
            <a:r>
              <a:rPr lang="en-US" dirty="0"/>
              <a:t>Introduction</a:t>
            </a:r>
          </a:p>
          <a:p>
            <a:pPr marL="228600" lvl="1">
              <a:spcBef>
                <a:spcPts val="1000"/>
              </a:spcBef>
            </a:pPr>
            <a:r>
              <a:rPr lang="en-GB" sz="2800" dirty="0"/>
              <a:t>Collecting data online</a:t>
            </a:r>
          </a:p>
          <a:p>
            <a:pPr marL="228600" lvl="1">
              <a:spcBef>
                <a:spcPts val="1000"/>
              </a:spcBef>
            </a:pPr>
            <a:r>
              <a:rPr lang="en-GB" sz="2800" dirty="0"/>
              <a:t>Smartphones</a:t>
            </a:r>
          </a:p>
          <a:p>
            <a:pPr marL="228600" lvl="1">
              <a:spcBef>
                <a:spcPts val="1000"/>
              </a:spcBef>
            </a:pPr>
            <a:r>
              <a:rPr lang="en-GB" sz="2800" dirty="0"/>
              <a:t>Enhanced interviews and focus groups</a:t>
            </a:r>
          </a:p>
          <a:p>
            <a:pPr marL="228600" lvl="1">
              <a:spcBef>
                <a:spcPts val="1000"/>
              </a:spcBef>
            </a:pPr>
            <a:r>
              <a:rPr lang="en-GB" sz="2800" dirty="0"/>
              <a:t>Diaries, field notes, journals and logs</a:t>
            </a:r>
          </a:p>
          <a:p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81D5AB-97AE-47E0-A7C8-F2DE89AC4F5D}"/>
              </a:ext>
            </a:extLst>
          </p:cNvPr>
          <p:cNvSpPr txBox="1">
            <a:spLocks/>
          </p:cNvSpPr>
          <p:nvPr/>
        </p:nvSpPr>
        <p:spPr>
          <a:xfrm>
            <a:off x="6182684" y="1820374"/>
            <a:ext cx="54469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spcBef>
                <a:spcPts val="1000"/>
              </a:spcBef>
            </a:pPr>
            <a:r>
              <a:rPr lang="en-GB" sz="2800" dirty="0"/>
              <a:t>Visual data</a:t>
            </a:r>
          </a:p>
          <a:p>
            <a:pPr marL="228600" lvl="1">
              <a:spcBef>
                <a:spcPts val="1000"/>
              </a:spcBef>
            </a:pPr>
            <a:r>
              <a:rPr lang="en-GB" sz="2800" dirty="0"/>
              <a:t>Mapping</a:t>
            </a:r>
          </a:p>
          <a:p>
            <a:pPr marL="228600" lvl="1">
              <a:spcBef>
                <a:spcPts val="1000"/>
              </a:spcBef>
            </a:pPr>
            <a:r>
              <a:rPr lang="en-GB" sz="2800" dirty="0"/>
              <a:t>Mobile methods</a:t>
            </a:r>
          </a:p>
          <a:p>
            <a:pPr marL="228600" lvl="1">
              <a:spcBef>
                <a:spcPts val="1000"/>
              </a:spcBef>
            </a:pPr>
            <a:r>
              <a:rPr lang="en-GB" sz="2800" dirty="0"/>
              <a:t>Case studies</a:t>
            </a:r>
          </a:p>
          <a:p>
            <a:pPr marL="228600" lvl="1">
              <a:spcBef>
                <a:spcPts val="1000"/>
              </a:spcBef>
            </a:pPr>
            <a:r>
              <a:rPr lang="en-GB" sz="2800" dirty="0"/>
              <a:t>Collaborative methods</a:t>
            </a:r>
          </a:p>
        </p:txBody>
      </p:sp>
    </p:spTree>
    <p:extLst>
      <p:ext uri="{BB962C8B-B14F-4D97-AF65-F5344CB8AC3E}">
        <p14:creationId xmlns:p14="http://schemas.microsoft.com/office/powerpoint/2010/main" val="211540972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655F3-2FE1-456B-8E80-731A462D8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8C6FD-CC8D-47C9-8EB0-24021C1DF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Creative methods draw on imagination of researcher(s) and participant(s)</a:t>
            </a:r>
          </a:p>
          <a:p>
            <a:r>
              <a:rPr lang="en-GB" dirty="0"/>
              <a:t>Remember – all methods were new once!</a:t>
            </a:r>
          </a:p>
          <a:p>
            <a:r>
              <a:rPr lang="en-GB" dirty="0"/>
              <a:t>Don’t use for the sake of it – only use if suited to your research question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33071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C851D-947D-4245-8FE8-597BB8218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data online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EBCA1-E673-4984-A7C4-A223AEF7E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include online surveys and questionnaires and also focus groups, observation and other creative methods</a:t>
            </a:r>
          </a:p>
          <a:p>
            <a:r>
              <a:rPr lang="en-US" dirty="0"/>
              <a:t>Good for primary and secondary data</a:t>
            </a:r>
          </a:p>
          <a:p>
            <a:r>
              <a:rPr lang="en-US" dirty="0"/>
              <a:t>Can involve complex ethical considerations e.g. privacy issues, anonymity, identifying vulnerable participants</a:t>
            </a:r>
          </a:p>
          <a:p>
            <a:r>
              <a:rPr lang="en-US" dirty="0"/>
              <a:t>See Table 10.1 for pros and cons</a:t>
            </a:r>
          </a:p>
          <a:p>
            <a:r>
              <a:rPr lang="en-US" dirty="0"/>
              <a:t>Think carefully about what information you need and how best to collect it</a:t>
            </a:r>
          </a:p>
          <a:p>
            <a:r>
              <a:rPr lang="en-US" dirty="0"/>
              <a:t>Run a pilot!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73589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4D773-AD82-47CF-96DB-13676F5DB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Smartphones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DD527-275D-4B72-A324-B5FB93EE7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Great tool but prone to battery run-down or failure, file corruption, virus hacks, or being lost or stolen </a:t>
            </a:r>
          </a:p>
          <a:p>
            <a:r>
              <a:rPr lang="en-GB" dirty="0"/>
              <a:t>Not all participants will have smartphone and reliable Internet connection</a:t>
            </a:r>
          </a:p>
          <a:p>
            <a:r>
              <a:rPr lang="en-GB" dirty="0"/>
              <a:t>Apps can be easy to use but may need a lot of development time</a:t>
            </a:r>
          </a:p>
          <a:p>
            <a:r>
              <a:rPr lang="en-GB" dirty="0"/>
              <a:t>Apps may only work on certain platforms e.g. Android</a:t>
            </a:r>
          </a:p>
          <a:p>
            <a:r>
              <a:rPr lang="en-GB" dirty="0"/>
              <a:t>See Table 10.2 for pros and cons</a:t>
            </a:r>
          </a:p>
        </p:txBody>
      </p:sp>
    </p:spTree>
    <p:extLst>
      <p:ext uri="{BB962C8B-B14F-4D97-AF65-F5344CB8AC3E}">
        <p14:creationId xmlns:p14="http://schemas.microsoft.com/office/powerpoint/2010/main" val="267793323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F4B83-81CB-4956-8BBC-22CBE7DAE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Enhanced interviews and focus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A0679-14DE-429C-9F0C-995B44AB8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‘Enhanced’ refers to use of objects or creations to aid discussion</a:t>
            </a:r>
          </a:p>
          <a:p>
            <a:r>
              <a:rPr lang="en-GB" dirty="0"/>
              <a:t>Objects include photos, personal items, magazine cuttings, postcards</a:t>
            </a:r>
          </a:p>
          <a:p>
            <a:r>
              <a:rPr lang="en-GB" dirty="0"/>
              <a:t>Creations include artwork or craft made before or during the research</a:t>
            </a:r>
          </a:p>
          <a:p>
            <a:r>
              <a:rPr lang="en-GB" dirty="0"/>
              <a:t>Photo-elicitation = participant(s) takes photos on a theme and discuss</a:t>
            </a:r>
          </a:p>
          <a:p>
            <a:r>
              <a:rPr lang="en-GB" dirty="0"/>
              <a:t>Objects can be supplied by researcher or participant</a:t>
            </a:r>
          </a:p>
          <a:p>
            <a:r>
              <a:rPr lang="en-GB" dirty="0"/>
              <a:t>See Table 10.3 for pros and cons</a:t>
            </a:r>
          </a:p>
        </p:txBody>
      </p:sp>
    </p:spTree>
    <p:extLst>
      <p:ext uri="{BB962C8B-B14F-4D97-AF65-F5344CB8AC3E}">
        <p14:creationId xmlns:p14="http://schemas.microsoft.com/office/powerpoint/2010/main" val="21890137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89353-1CF3-4384-AE10-F09ACD1E9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Diaries, field notes, journals and logs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1F31D-1C3D-4812-8F40-89E71584F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Usually produced by researcher(s) or sometimes participants</a:t>
            </a:r>
          </a:p>
          <a:p>
            <a:r>
              <a:rPr lang="en-GB" dirty="0"/>
              <a:t>Can be secondary data if produced by others</a:t>
            </a:r>
          </a:p>
          <a:p>
            <a:r>
              <a:rPr lang="en-GB" dirty="0"/>
              <a:t>See book for definitions</a:t>
            </a:r>
          </a:p>
          <a:p>
            <a:r>
              <a:rPr lang="en-GB" dirty="0"/>
              <a:t>Diaries useful as record data close to real time over a prolonged period, and can collect data on sensitive or personal issues</a:t>
            </a:r>
          </a:p>
          <a:p>
            <a:r>
              <a:rPr lang="en-GB" dirty="0"/>
              <a:t>See Table 10.4 for pros and cons</a:t>
            </a:r>
          </a:p>
        </p:txBody>
      </p:sp>
    </p:spTree>
    <p:extLst>
      <p:ext uri="{BB962C8B-B14F-4D97-AF65-F5344CB8AC3E}">
        <p14:creationId xmlns:p14="http://schemas.microsoft.com/office/powerpoint/2010/main" val="2835308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A230A-3D83-4189-BDAD-B3FA632D5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2965"/>
            <a:ext cx="10515600" cy="1325563"/>
          </a:xfrm>
        </p:spPr>
        <p:txBody>
          <a:bodyPr/>
          <a:lstStyle/>
          <a:p>
            <a:r>
              <a:rPr lang="en-US" dirty="0"/>
              <a:t>Managing and commissioning research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7D1CA-E7FD-42CB-A53E-72EF63238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3465"/>
            <a:ext cx="10515600" cy="4351338"/>
          </a:xfrm>
        </p:spPr>
        <p:txBody>
          <a:bodyPr/>
          <a:lstStyle/>
          <a:p>
            <a:r>
              <a:rPr lang="en-US" dirty="0"/>
              <a:t>To manage and commission research effectively you need:</a:t>
            </a:r>
          </a:p>
          <a:p>
            <a:pPr lvl="1"/>
            <a:r>
              <a:rPr lang="en-US" dirty="0"/>
              <a:t>Familiarity with common research methods and processes.</a:t>
            </a:r>
          </a:p>
          <a:p>
            <a:pPr lvl="1"/>
            <a:r>
              <a:rPr lang="en-US" dirty="0"/>
              <a:t>Clear view of the aims or research question.</a:t>
            </a:r>
          </a:p>
          <a:p>
            <a:pPr lvl="1"/>
            <a:r>
              <a:rPr lang="en-GB" dirty="0"/>
              <a:t>Knowledge of what resources (time, money) are available.</a:t>
            </a:r>
          </a:p>
          <a:p>
            <a:pPr lvl="1"/>
            <a:r>
              <a:rPr lang="en-GB" dirty="0"/>
              <a:t>Knowledge of how research will be evaluated.</a:t>
            </a:r>
          </a:p>
          <a:p>
            <a:pPr lvl="1"/>
            <a:r>
              <a:rPr lang="en-GB" dirty="0"/>
              <a:t>Ability to assess competence.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70838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047DB-020F-402E-85C7-1B23A71D9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9338-0115-4324-ABBA-92B7325CB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Includes photographs, drawings, collages, paintings, diagrams etc.</a:t>
            </a:r>
          </a:p>
          <a:p>
            <a:r>
              <a:rPr lang="en-GB" dirty="0"/>
              <a:t>Available from existing sources or can be created as part of research</a:t>
            </a:r>
          </a:p>
          <a:p>
            <a:r>
              <a:rPr lang="en-GB" dirty="0"/>
              <a:t>Some images can be viewed in different media or devices</a:t>
            </a:r>
          </a:p>
          <a:p>
            <a:r>
              <a:rPr lang="en-GB" dirty="0"/>
              <a:t>Techniques include photo-elicitation, and ‘draw and talk’</a:t>
            </a:r>
          </a:p>
          <a:p>
            <a:r>
              <a:rPr lang="en-GB" dirty="0"/>
              <a:t>Ethical issues include copyright and consent</a:t>
            </a:r>
          </a:p>
          <a:p>
            <a:r>
              <a:rPr lang="en-GB" dirty="0"/>
              <a:t>See Table 10.5 for pros and cons</a:t>
            </a:r>
          </a:p>
          <a:p>
            <a:r>
              <a:rPr lang="en-GB" dirty="0"/>
              <a:t>Interpretation and analysis can take longer with visual data than written</a:t>
            </a:r>
          </a:p>
        </p:txBody>
      </p:sp>
    </p:spTree>
    <p:extLst>
      <p:ext uri="{BB962C8B-B14F-4D97-AF65-F5344CB8AC3E}">
        <p14:creationId xmlns:p14="http://schemas.microsoft.com/office/powerpoint/2010/main" val="58815693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CF0D6-0153-4C93-AE7D-3C0A2943C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30E72-ABE8-4EA0-AE5E-7CDEDA7A6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Many types of map can be used: cognitive, concept, social, thematic or transect maps, floor plans, body maps</a:t>
            </a:r>
          </a:p>
          <a:p>
            <a:r>
              <a:rPr lang="en-GB" dirty="0"/>
              <a:t>Can be drawn or annotated by researcher(s) or participant(s)</a:t>
            </a:r>
          </a:p>
          <a:p>
            <a:r>
              <a:rPr lang="en-GB" dirty="0"/>
              <a:t>Can collect quantitative or qualitative data</a:t>
            </a:r>
          </a:p>
          <a:p>
            <a:r>
              <a:rPr lang="en-GB" dirty="0"/>
              <a:t>See Table 10.6 for pros and cons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0017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0F8F-BC4E-4228-9694-42C4069EE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Mobile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6D74E-25F1-424F-B23C-B74D8474D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Gather data on the move e.g. walking interviews, guided tours and shadowing</a:t>
            </a:r>
          </a:p>
          <a:p>
            <a:r>
              <a:rPr lang="en-GB" dirty="0"/>
              <a:t>Useful when location is important to research </a:t>
            </a:r>
          </a:p>
          <a:p>
            <a:r>
              <a:rPr lang="en-GB" dirty="0"/>
              <a:t>Can be used with groups or individuals</a:t>
            </a:r>
          </a:p>
          <a:p>
            <a:r>
              <a:rPr lang="en-GB" dirty="0"/>
              <a:t>Can be done online or via app</a:t>
            </a:r>
          </a:p>
          <a:p>
            <a:r>
              <a:rPr lang="en-GB" dirty="0"/>
              <a:t>See Table 10.7 for pros and cons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51057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5F647-65BE-47B7-BDD7-D2B8A3889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5E7F3-6052-41D9-BB4B-D9EDAABC4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Case study = using range of methods to research a single subject</a:t>
            </a:r>
          </a:p>
          <a:p>
            <a:r>
              <a:rPr lang="en-GB" dirty="0"/>
              <a:t>Subject can be a person, an event, an organisation</a:t>
            </a:r>
          </a:p>
          <a:p>
            <a:r>
              <a:rPr lang="en-GB" dirty="0"/>
              <a:t>Different to journalistic case study which seeks to illustrate a general point</a:t>
            </a:r>
          </a:p>
          <a:p>
            <a:r>
              <a:rPr lang="en-GB" dirty="0"/>
              <a:t>See Table 10.8 for pros and cons</a:t>
            </a:r>
          </a:p>
        </p:txBody>
      </p:sp>
    </p:spTree>
    <p:extLst>
      <p:ext uri="{BB962C8B-B14F-4D97-AF65-F5344CB8AC3E}">
        <p14:creationId xmlns:p14="http://schemas.microsoft.com/office/powerpoint/2010/main" val="258982381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0B5E3-BCF0-4ACF-A102-6BF4DDD21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Collaborative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93EE8-309A-44C4-854B-308801063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 the previous methods can be used collaboratively</a:t>
            </a:r>
          </a:p>
          <a:p>
            <a:r>
              <a:rPr lang="en-GB" dirty="0"/>
              <a:t>Examples include: spidergram, timeline, mapping, ranking matrix</a:t>
            </a:r>
          </a:p>
          <a:p>
            <a:r>
              <a:rPr lang="en-GB" dirty="0"/>
              <a:t>See Table 10.9 for example ranking matrix</a:t>
            </a:r>
          </a:p>
          <a:p>
            <a:r>
              <a:rPr lang="en-GB" dirty="0"/>
              <a:t>See Table 10.10 for pros and cons</a:t>
            </a:r>
          </a:p>
        </p:txBody>
      </p:sp>
    </p:spTree>
    <p:extLst>
      <p:ext uri="{BB962C8B-B14F-4D97-AF65-F5344CB8AC3E}">
        <p14:creationId xmlns:p14="http://schemas.microsoft.com/office/powerpoint/2010/main" val="393526102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EFC0-14B4-CA1C-82D6-0EB09741F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279" y="1277199"/>
            <a:ext cx="7084479" cy="3552253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Poppins Light" panose="00000400000000000000" pitchFamily="2" charset="0"/>
                <a:cs typeface="Poppins Light" panose="00000400000000000000" pitchFamily="2" charset="0"/>
              </a:rPr>
              <a:t>Chapter 11</a:t>
            </a:r>
            <a:br>
              <a:rPr lang="en-US" dirty="0"/>
            </a:br>
            <a: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  <a:t>Quantitative Data Analysis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23041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C4C2-4FAC-4879-8A73-4F79DA166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11: Quantitative Data Analysis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89803-DF11-4154-AE08-485F427A1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46986" cy="4351338"/>
          </a:xfrm>
        </p:spPr>
        <p:txBody>
          <a:bodyPr>
            <a:noAutofit/>
          </a:bodyPr>
          <a:lstStyle/>
          <a:p>
            <a:r>
              <a:rPr lang="en-US" dirty="0"/>
              <a:t>Introduction</a:t>
            </a:r>
          </a:p>
          <a:p>
            <a:pPr marL="228600" lvl="1">
              <a:spcBef>
                <a:spcPts val="1000"/>
              </a:spcBef>
            </a:pPr>
            <a:r>
              <a:rPr lang="en-GB" sz="2800" dirty="0"/>
              <a:t>Preparing quantitative data</a:t>
            </a:r>
          </a:p>
          <a:p>
            <a:r>
              <a:rPr lang="en-GB" dirty="0"/>
              <a:t>Coding quantitative data</a:t>
            </a:r>
          </a:p>
          <a:p>
            <a:r>
              <a:rPr lang="en-GB" dirty="0"/>
              <a:t>Analysing quantitative data</a:t>
            </a:r>
          </a:p>
        </p:txBody>
      </p:sp>
    </p:spTree>
    <p:extLst>
      <p:ext uri="{BB962C8B-B14F-4D97-AF65-F5344CB8AC3E}">
        <p14:creationId xmlns:p14="http://schemas.microsoft.com/office/powerpoint/2010/main" val="214741848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718A5-8861-4CF0-9A6D-9C06639DF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F3FDB-9016-426A-8C6D-90FAE5B65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Analysis is challenging and rewarding</a:t>
            </a:r>
          </a:p>
          <a:p>
            <a:r>
              <a:rPr lang="en-GB" dirty="0"/>
              <a:t>Regardless of your project you need to understand quantitative and qualitative data analysis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877379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94FB0-43CF-487C-AB9E-D9C450EB1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Preparing quantitative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38513-E19C-4333-943F-FAF2BBE31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Preparation needs to be done before analysis</a:t>
            </a:r>
          </a:p>
          <a:p>
            <a:r>
              <a:rPr lang="en-GB" dirty="0"/>
              <a:t>Raw data can be prepared using software e.g. MS Excel, StatsDirect</a:t>
            </a:r>
          </a:p>
          <a:p>
            <a:r>
              <a:rPr lang="en-GB" dirty="0"/>
              <a:t>Best to do as you collect data – don’t wait and do it all together</a:t>
            </a:r>
          </a:p>
          <a:p>
            <a:r>
              <a:rPr lang="en-GB" dirty="0"/>
              <a:t>Needs concentration so do in small bites rather than long hauls</a:t>
            </a:r>
          </a:p>
          <a:p>
            <a:r>
              <a:rPr lang="en-GB" dirty="0"/>
              <a:t>Preserve the original raw data</a:t>
            </a:r>
          </a:p>
          <a:p>
            <a:r>
              <a:rPr lang="en-GB" dirty="0"/>
              <a:t>Check for errors – as you go along and at the end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026438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F2C62-B085-48E2-98C7-707903CCF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Coding quantitative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D8376-EDBB-4AF4-998F-7A0332412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Occurs early on with quantitative data – before or during preparation</a:t>
            </a:r>
          </a:p>
          <a:p>
            <a:r>
              <a:rPr lang="en-GB" dirty="0"/>
              <a:t>Can code groups with initial letters or numbers</a:t>
            </a:r>
          </a:p>
          <a:p>
            <a:r>
              <a:rPr lang="en-GB" dirty="0"/>
              <a:t>Use a code for missing data e.g. XXXX</a:t>
            </a:r>
          </a:p>
          <a:p>
            <a:r>
              <a:rPr lang="en-GB" dirty="0"/>
              <a:t>Distinguish between cases where an option has not been selected and where a question has not been answered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592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7B636-F216-4809-BA0F-E7EBE39CA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D7979-6B5D-4970-895B-DBAD99497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Academic jargon can obscure meaning and hinder understanding.</a:t>
            </a:r>
          </a:p>
          <a:p>
            <a:r>
              <a:rPr lang="en-GB" dirty="0"/>
              <a:t>Different terms can have same meaning:</a:t>
            </a:r>
          </a:p>
          <a:p>
            <a:pPr lvl="1"/>
            <a:r>
              <a:rPr lang="en-GB" dirty="0"/>
              <a:t>Document review / document analysis</a:t>
            </a:r>
          </a:p>
          <a:p>
            <a:pPr lvl="1"/>
            <a:r>
              <a:rPr lang="en-GB" dirty="0"/>
              <a:t>Subject / respondent / participant</a:t>
            </a:r>
          </a:p>
          <a:p>
            <a:r>
              <a:rPr lang="en-GB" dirty="0"/>
              <a:t>Learn some of the common terms.</a:t>
            </a:r>
          </a:p>
          <a:p>
            <a:r>
              <a:rPr lang="en-GB" dirty="0"/>
              <a:t>Don’t read the unreadable!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667480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47748-0938-45A9-AE45-FF6EAD12E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Analysing quantitative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A6D31-A9F4-481E-9902-543327AFD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Analytic methods partly driven by the sampling technique used</a:t>
            </a:r>
          </a:p>
          <a:p>
            <a:r>
              <a:rPr lang="en-GB" dirty="0"/>
              <a:t>Descriptive statistics can be used with any type of sampling</a:t>
            </a:r>
          </a:p>
          <a:p>
            <a:r>
              <a:rPr lang="en-GB" dirty="0"/>
              <a:t>Inferential statistics used when sampling can be generalised</a:t>
            </a:r>
          </a:p>
          <a:p>
            <a:r>
              <a:rPr lang="en-GB" dirty="0"/>
              <a:t>Use software to do calculations</a:t>
            </a:r>
          </a:p>
          <a:p>
            <a:r>
              <a:rPr lang="en-GB" dirty="0"/>
              <a:t>You need to document how and why you chose your method of calculation and understand the principles behind it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47127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5BE39-501D-4382-ACD6-3C07260C8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Descriptive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4CBE2-EC45-4C31-880E-793B89F91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405"/>
            <a:ext cx="10515600" cy="4351338"/>
          </a:xfrm>
        </p:spPr>
        <p:txBody>
          <a:bodyPr>
            <a:noAutofit/>
          </a:bodyPr>
          <a:lstStyle/>
          <a:p>
            <a:r>
              <a:rPr lang="en-GB" dirty="0"/>
              <a:t>Can be used with any sampling method</a:t>
            </a:r>
          </a:p>
          <a:p>
            <a:r>
              <a:rPr lang="en-GB" dirty="0"/>
              <a:t>Single variables = ‘univariate’ statistics, includes:</a:t>
            </a:r>
          </a:p>
          <a:p>
            <a:pPr lvl="1"/>
            <a:r>
              <a:rPr lang="en-GB" dirty="0"/>
              <a:t>Frequency distribution e.g. tables, bar charts, pie charts</a:t>
            </a:r>
          </a:p>
          <a:p>
            <a:pPr lvl="1"/>
            <a:r>
              <a:rPr lang="en-GB" dirty="0"/>
              <a:t>Measures of central tendency e.g. mode, median and mean</a:t>
            </a:r>
          </a:p>
          <a:p>
            <a:pPr lvl="1"/>
            <a:r>
              <a:rPr lang="en-GB" dirty="0"/>
              <a:t>Measures of variability e.g. range, variance</a:t>
            </a:r>
          </a:p>
          <a:p>
            <a:r>
              <a:rPr lang="en-GB" dirty="0"/>
              <a:t>Two variables = ‘bivariate’ statistics, includes:</a:t>
            </a:r>
          </a:p>
          <a:p>
            <a:pPr lvl="1"/>
            <a:r>
              <a:rPr lang="en-GB" dirty="0"/>
              <a:t>Scattergraphs</a:t>
            </a:r>
          </a:p>
          <a:p>
            <a:pPr lvl="1"/>
            <a:r>
              <a:rPr lang="en-GB" dirty="0"/>
              <a:t>Frequency tables</a:t>
            </a:r>
          </a:p>
          <a:p>
            <a:pPr lvl="1"/>
            <a:r>
              <a:rPr lang="en-GB" dirty="0"/>
              <a:t>Correlation coefficients</a:t>
            </a:r>
          </a:p>
          <a:p>
            <a:pPr lvl="1"/>
            <a:r>
              <a:rPr lang="en-GB" dirty="0"/>
              <a:t>Chi-squared test</a:t>
            </a:r>
          </a:p>
          <a:p>
            <a:r>
              <a:rPr lang="en-GB" dirty="0"/>
              <a:t>See book for methodologies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9563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B68E1-FE38-46B5-93F1-6FFB46480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Inferential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4E6F6-1476-4DE7-AD49-D6BDA2039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6841"/>
            <a:ext cx="10515600" cy="4351338"/>
          </a:xfrm>
        </p:spPr>
        <p:txBody>
          <a:bodyPr>
            <a:noAutofit/>
          </a:bodyPr>
          <a:lstStyle/>
          <a:p>
            <a:r>
              <a:rPr lang="en-GB" dirty="0"/>
              <a:t>Used to infer something about a population from a sample</a:t>
            </a:r>
          </a:p>
          <a:p>
            <a:r>
              <a:rPr lang="en-GB" dirty="0"/>
              <a:t>Samples must be random and large enough to represent population – check before you start data collection</a:t>
            </a:r>
          </a:p>
          <a:p>
            <a:r>
              <a:rPr lang="en-GB" dirty="0"/>
              <a:t>Some descriptive statistics (mean, correlation coefficient, chi-square) can be used as inferential statistics </a:t>
            </a:r>
          </a:p>
          <a:p>
            <a:r>
              <a:rPr lang="en-GB" dirty="0"/>
              <a:t>Other methods include: </a:t>
            </a:r>
          </a:p>
          <a:p>
            <a:pPr lvl="1"/>
            <a:r>
              <a:rPr lang="en-GB" dirty="0"/>
              <a:t>t-test</a:t>
            </a:r>
          </a:p>
          <a:p>
            <a:pPr lvl="1"/>
            <a:r>
              <a:rPr lang="en-GB" dirty="0"/>
              <a:t>F test</a:t>
            </a:r>
          </a:p>
          <a:p>
            <a:pPr lvl="1"/>
            <a:r>
              <a:rPr lang="en-GB" dirty="0"/>
              <a:t>ANOVA</a:t>
            </a:r>
          </a:p>
          <a:p>
            <a:pPr lvl="1"/>
            <a:r>
              <a:rPr lang="en-GB" dirty="0"/>
              <a:t>Cluster, factor and regression analysis (for multivariate analysis)</a:t>
            </a:r>
          </a:p>
          <a:p>
            <a:r>
              <a:rPr lang="en-GB" dirty="0"/>
              <a:t>See book for methodologies</a:t>
            </a:r>
          </a:p>
        </p:txBody>
      </p:sp>
    </p:spTree>
    <p:extLst>
      <p:ext uri="{BB962C8B-B14F-4D97-AF65-F5344CB8AC3E}">
        <p14:creationId xmlns:p14="http://schemas.microsoft.com/office/powerpoint/2010/main" val="169139356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0A39A-FDB9-4156-B18F-75D2BC560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Parametric and non-parametric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E27C6-7680-422B-9AC2-1D1385578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 inferential statistics mentioned so far are parametric</a:t>
            </a:r>
          </a:p>
          <a:p>
            <a:r>
              <a:rPr lang="en-GB" dirty="0"/>
              <a:t>Parametric = can be used to make assumptions about a population</a:t>
            </a:r>
          </a:p>
          <a:p>
            <a:r>
              <a:rPr lang="en-GB" dirty="0"/>
              <a:t>Each parametric test has a non-parametric equivalent</a:t>
            </a:r>
          </a:p>
          <a:p>
            <a:r>
              <a:rPr lang="en-GB" dirty="0"/>
              <a:t>Non-parametric tests make different assumptions about probability</a:t>
            </a:r>
          </a:p>
          <a:p>
            <a:r>
              <a:rPr lang="en-GB" dirty="0"/>
              <a:t>See Table 11.1 for lists of parametric and non-parametric tests</a:t>
            </a:r>
          </a:p>
        </p:txBody>
      </p:sp>
    </p:spTree>
    <p:extLst>
      <p:ext uri="{BB962C8B-B14F-4D97-AF65-F5344CB8AC3E}">
        <p14:creationId xmlns:p14="http://schemas.microsoft.com/office/powerpoint/2010/main" val="298964926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EFC0-14B4-CA1C-82D6-0EB09741F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279" y="1277199"/>
            <a:ext cx="7084479" cy="3552253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Poppins Light" panose="00000400000000000000" pitchFamily="2" charset="0"/>
                <a:cs typeface="Poppins Light" panose="00000400000000000000" pitchFamily="2" charset="0"/>
              </a:rPr>
              <a:t>Chapter 12</a:t>
            </a:r>
            <a:br>
              <a:rPr lang="en-US" dirty="0"/>
            </a:br>
            <a: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  <a:t>Qualitative Data Analysis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21964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C4C2-4FAC-4879-8A73-4F79DA166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12: Qualitative Data Analysis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89803-DF11-4154-AE08-485F427A1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46986" cy="4351338"/>
          </a:xfrm>
        </p:spPr>
        <p:txBody>
          <a:bodyPr>
            <a:noAutofit/>
          </a:bodyPr>
          <a:lstStyle/>
          <a:p>
            <a:r>
              <a:rPr lang="en-US" dirty="0"/>
              <a:t>Introduction</a:t>
            </a:r>
          </a:p>
          <a:p>
            <a:pPr marL="228600" lvl="1">
              <a:spcBef>
                <a:spcPts val="1000"/>
              </a:spcBef>
            </a:pPr>
            <a:r>
              <a:rPr lang="en-GB" sz="2800" dirty="0"/>
              <a:t>Preparing qualitative data</a:t>
            </a:r>
          </a:p>
          <a:p>
            <a:r>
              <a:rPr lang="en-GB" dirty="0"/>
              <a:t>Coding </a:t>
            </a:r>
            <a:r>
              <a:rPr lang="en-GB" sz="2800" dirty="0"/>
              <a:t>qualitative</a:t>
            </a:r>
            <a:r>
              <a:rPr lang="en-GB" dirty="0"/>
              <a:t> data</a:t>
            </a:r>
          </a:p>
          <a:p>
            <a:r>
              <a:rPr lang="en-GB" dirty="0"/>
              <a:t>Analysing </a:t>
            </a:r>
            <a:r>
              <a:rPr lang="en-GB" sz="2800" dirty="0"/>
              <a:t>qualitative</a:t>
            </a:r>
            <a:r>
              <a:rPr lang="en-GB" dirty="0"/>
              <a:t> data</a:t>
            </a:r>
          </a:p>
          <a:p>
            <a:r>
              <a:rPr lang="en-GB" dirty="0"/>
              <a:t>Data synthesis</a:t>
            </a:r>
          </a:p>
        </p:txBody>
      </p:sp>
    </p:spTree>
    <p:extLst>
      <p:ext uri="{BB962C8B-B14F-4D97-AF65-F5344CB8AC3E}">
        <p14:creationId xmlns:p14="http://schemas.microsoft.com/office/powerpoint/2010/main" val="152636098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F8E79-D3D0-4984-B49E-8A1C8426D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03DA0-531B-43E7-8D24-E0FD0A90B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Can be trickier than quantitative data analysis as dealing with images, sounds, video</a:t>
            </a:r>
          </a:p>
          <a:p>
            <a:r>
              <a:rPr lang="en-GB" dirty="0"/>
              <a:t>Break down into manageable steps</a:t>
            </a:r>
          </a:p>
        </p:txBody>
      </p:sp>
    </p:spTree>
    <p:extLst>
      <p:ext uri="{BB962C8B-B14F-4D97-AF65-F5344CB8AC3E}">
        <p14:creationId xmlns:p14="http://schemas.microsoft.com/office/powerpoint/2010/main" val="181420283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20C6B-1457-435A-A772-CCED066A0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Preparing qualitative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F9A0D-1A2B-43A1-B8B0-8D994F291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Audio data may need to be transcribed</a:t>
            </a:r>
          </a:p>
          <a:p>
            <a:r>
              <a:rPr lang="en-GB" dirty="0"/>
              <a:t>Use software to speed up</a:t>
            </a:r>
          </a:p>
          <a:p>
            <a:r>
              <a:rPr lang="en-GB" dirty="0"/>
              <a:t>Don’t outsource – you will learn as you do it yourself</a:t>
            </a:r>
          </a:p>
          <a:p>
            <a:r>
              <a:rPr lang="en-GB" dirty="0"/>
              <a:t>Pictorial data may need to be converted to text</a:t>
            </a:r>
          </a:p>
          <a:p>
            <a:r>
              <a:rPr lang="en-GB" dirty="0"/>
              <a:t>May be useful to prepare metadata records</a:t>
            </a:r>
          </a:p>
          <a:p>
            <a:r>
              <a:rPr lang="en-GB" dirty="0"/>
              <a:t>See book for example</a:t>
            </a:r>
          </a:p>
          <a:p>
            <a:r>
              <a:rPr lang="en-GB" dirty="0"/>
              <a:t>Be meticulous, take your time, do it in bites not long hauls</a:t>
            </a:r>
          </a:p>
          <a:p>
            <a:r>
              <a:rPr lang="en-GB" dirty="0"/>
              <a:t>Check for errors – as you go along and at the end</a:t>
            </a:r>
          </a:p>
        </p:txBody>
      </p:sp>
    </p:spTree>
    <p:extLst>
      <p:ext uri="{BB962C8B-B14F-4D97-AF65-F5344CB8AC3E}">
        <p14:creationId xmlns:p14="http://schemas.microsoft.com/office/powerpoint/2010/main" val="398096635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21C6-8F7B-40A6-AE15-25DECB390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Coding qualitative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93F52-35D3-445C-89D9-B3E508A7E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Code after you have prepared the data</a:t>
            </a:r>
          </a:p>
          <a:p>
            <a:r>
              <a:rPr lang="en-GB" dirty="0"/>
              <a:t>Use a coding frame to simplify task</a:t>
            </a:r>
          </a:p>
          <a:p>
            <a:r>
              <a:rPr lang="en-GB" dirty="0"/>
              <a:t>Build your coding frame collaboratively</a:t>
            </a:r>
          </a:p>
          <a:p>
            <a:r>
              <a:rPr lang="en-GB" dirty="0"/>
              <a:t>Use emergent coding for more intuitive, subjective results</a:t>
            </a:r>
          </a:p>
          <a:p>
            <a:r>
              <a:rPr lang="en-GB" dirty="0"/>
              <a:t>See book for pros and cons of coding frames and emergent coding</a:t>
            </a:r>
          </a:p>
          <a:p>
            <a:r>
              <a:rPr lang="en-GB" dirty="0"/>
              <a:t>Can use software to code</a:t>
            </a:r>
          </a:p>
          <a:p>
            <a:r>
              <a:rPr lang="en-GB" dirty="0"/>
              <a:t>When you’ve finished review the codes – are they all needed?, can some be combined?</a:t>
            </a:r>
          </a:p>
        </p:txBody>
      </p:sp>
    </p:spTree>
    <p:extLst>
      <p:ext uri="{BB962C8B-B14F-4D97-AF65-F5344CB8AC3E}">
        <p14:creationId xmlns:p14="http://schemas.microsoft.com/office/powerpoint/2010/main" val="306949642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037F2-F025-4344-A197-2E6699F57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Analysing qualitative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D845C-7F92-4B74-9A5A-B63EF13A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CONTENT ANALYSIS</a:t>
            </a:r>
          </a:p>
          <a:p>
            <a:r>
              <a:rPr lang="en-GB" dirty="0"/>
              <a:t>Define categories/codes and determine number of instances they occur</a:t>
            </a:r>
          </a:p>
          <a:p>
            <a:r>
              <a:rPr lang="en-GB" dirty="0"/>
              <a:t>Explains ‘what’ is in data but not ‘why’</a:t>
            </a:r>
          </a:p>
          <a:p>
            <a:r>
              <a:rPr lang="en-GB" dirty="0"/>
              <a:t>Can be used with textual or visual data</a:t>
            </a:r>
          </a:p>
          <a:p>
            <a:r>
              <a:rPr lang="en-GB" dirty="0"/>
              <a:t>Usually used alongside other analysis methods</a:t>
            </a:r>
          </a:p>
          <a:p>
            <a:r>
              <a:rPr lang="en-GB" dirty="0"/>
              <a:t>Often used with secondary data</a:t>
            </a:r>
          </a:p>
        </p:txBody>
      </p:sp>
    </p:spTree>
    <p:extLst>
      <p:ext uri="{BB962C8B-B14F-4D97-AF65-F5344CB8AC3E}">
        <p14:creationId xmlns:p14="http://schemas.microsoft.com/office/powerpoint/2010/main" val="1308016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43866-6E1D-4E73-929F-0F6DCC1B7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 structure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5895-BD44-4D21-BD5F-B21E9C54A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Sixteen chapters each including:</a:t>
            </a:r>
          </a:p>
          <a:p>
            <a:pPr lvl="1"/>
            <a:r>
              <a:rPr lang="en-US" dirty="0"/>
              <a:t>Main text</a:t>
            </a:r>
          </a:p>
          <a:p>
            <a:pPr lvl="1"/>
            <a:r>
              <a:rPr lang="en-US" dirty="0"/>
              <a:t>Tips and helpful quotes</a:t>
            </a:r>
          </a:p>
          <a:p>
            <a:pPr lvl="1"/>
            <a:r>
              <a:rPr lang="en-US" dirty="0"/>
              <a:t>Two case studies</a:t>
            </a:r>
          </a:p>
          <a:p>
            <a:pPr lvl="1"/>
            <a:r>
              <a:rPr lang="en-US" dirty="0"/>
              <a:t>Exercises</a:t>
            </a:r>
          </a:p>
          <a:p>
            <a:pPr lvl="1"/>
            <a:r>
              <a:rPr lang="en-US" dirty="0"/>
              <a:t>Discussion questions</a:t>
            </a:r>
          </a:p>
          <a:p>
            <a:pPr lvl="1"/>
            <a:r>
              <a:rPr lang="en-US" dirty="0"/>
              <a:t>Debate topic</a:t>
            </a:r>
          </a:p>
          <a:p>
            <a:r>
              <a:rPr lang="en-US" dirty="0"/>
              <a:t>Further reading</a:t>
            </a:r>
          </a:p>
          <a:p>
            <a:r>
              <a:rPr lang="en-US" dirty="0"/>
              <a:t>Bibliography</a:t>
            </a:r>
          </a:p>
          <a:p>
            <a:r>
              <a:rPr lang="en-US" dirty="0"/>
              <a:t>Glossary (on companion website)</a:t>
            </a:r>
          </a:p>
        </p:txBody>
      </p:sp>
    </p:spTree>
    <p:extLst>
      <p:ext uri="{BB962C8B-B14F-4D97-AF65-F5344CB8AC3E}">
        <p14:creationId xmlns:p14="http://schemas.microsoft.com/office/powerpoint/2010/main" val="142939493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037F2-F025-4344-A197-2E6699F57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Analysing qualitative data </a:t>
            </a:r>
            <a:br>
              <a:rPr lang="en-GB" dirty="0"/>
            </a:br>
            <a:r>
              <a:rPr lang="en-GB" dirty="0"/>
              <a:t>(cont)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D845C-7F92-4B74-9A5A-B63EF13A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THEMATIC ANALYSIS</a:t>
            </a:r>
          </a:p>
          <a:p>
            <a:r>
              <a:rPr lang="en-GB" dirty="0"/>
              <a:t>Identify themes within your codes</a:t>
            </a:r>
          </a:p>
          <a:p>
            <a:r>
              <a:rPr lang="en-GB" dirty="0"/>
              <a:t>Look at items within each code and see if a picture emerges</a:t>
            </a:r>
          </a:p>
          <a:p>
            <a:r>
              <a:rPr lang="en-GB" dirty="0"/>
              <a:t>Make notes</a:t>
            </a:r>
          </a:p>
          <a:p>
            <a:r>
              <a:rPr lang="en-GB" dirty="0"/>
              <a:t>Process is iterative – move between data, codes and themes until it feels right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08613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037F2-F025-4344-A197-2E6699F57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Analysing qualitative data </a:t>
            </a:r>
            <a:br>
              <a:rPr lang="en-GB" dirty="0"/>
            </a:br>
            <a:r>
              <a:rPr lang="en-GB" dirty="0"/>
              <a:t>(cont)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D845C-7F92-4B74-9A5A-B63EF13A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DISCOURSE ANALYSIS</a:t>
            </a:r>
          </a:p>
          <a:p>
            <a:r>
              <a:rPr lang="en-GB" dirty="0"/>
              <a:t>‘Discourse’ includes </a:t>
            </a:r>
            <a:r>
              <a:rPr lang="en-GB" u="sng" dirty="0"/>
              <a:t>anything</a:t>
            </a:r>
            <a:r>
              <a:rPr lang="en-GB" dirty="0"/>
              <a:t> used to communicate</a:t>
            </a:r>
          </a:p>
          <a:p>
            <a:r>
              <a:rPr lang="en-GB" dirty="0"/>
              <a:t>Discourse analysts believe that </a:t>
            </a:r>
            <a:r>
              <a:rPr lang="en-GB" b="1" dirty="0"/>
              <a:t>how</a:t>
            </a:r>
            <a:r>
              <a:rPr lang="en-GB" dirty="0"/>
              <a:t> we communicate shapes our thoughts</a:t>
            </a:r>
          </a:p>
          <a:p>
            <a:r>
              <a:rPr lang="en-GB" dirty="0"/>
              <a:t>They think there is much more to communication than the transmission of information</a:t>
            </a:r>
          </a:p>
          <a:p>
            <a:r>
              <a:rPr lang="en-GB" dirty="0"/>
              <a:t>Uses close examination of linguistic and other kinds of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12494095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037F2-F025-4344-A197-2E6699F57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Analysing qualitative data </a:t>
            </a:r>
            <a:br>
              <a:rPr lang="en-GB" dirty="0"/>
            </a:br>
            <a:r>
              <a:rPr lang="en-GB" dirty="0"/>
              <a:t>(cont)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D845C-7F92-4B74-9A5A-B63EF13A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NARRATIVE ANALYSIS</a:t>
            </a:r>
          </a:p>
          <a:p>
            <a:r>
              <a:rPr lang="en-GB" dirty="0"/>
              <a:t>This method identifies and analyses the stories that people tell </a:t>
            </a:r>
          </a:p>
          <a:p>
            <a:r>
              <a:rPr lang="en-GB" dirty="0"/>
              <a:t>In this context ‘stories’ includes the everyday anecdotes told in general conversation</a:t>
            </a:r>
          </a:p>
          <a:p>
            <a:r>
              <a:rPr lang="en-GB" dirty="0"/>
              <a:t>Use coding to identify stories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See book for worked example of qualitative data analysis</a:t>
            </a:r>
          </a:p>
        </p:txBody>
      </p:sp>
    </p:spTree>
    <p:extLst>
      <p:ext uri="{BB962C8B-B14F-4D97-AF65-F5344CB8AC3E}">
        <p14:creationId xmlns:p14="http://schemas.microsoft.com/office/powerpoint/2010/main" val="101406118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1A2E1-7E0A-48F5-9D3F-F08DE4ABC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F2E5C-5F98-4425-A57F-EE1AFC075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you have used different methods of data collection it is usual to use different methods of analysis</a:t>
            </a:r>
          </a:p>
          <a:p>
            <a:r>
              <a:rPr lang="en-GB" dirty="0"/>
              <a:t>Analyse each data set separately and look for patterns</a:t>
            </a:r>
          </a:p>
          <a:p>
            <a:r>
              <a:rPr lang="en-GB" dirty="0"/>
              <a:t>Data synthesis uses the results of different analyses to look for similarities or differences</a:t>
            </a:r>
          </a:p>
          <a:p>
            <a:r>
              <a:rPr lang="en-GB" dirty="0"/>
              <a:t>If results just won’t synthesise then this is a finding in itself!</a:t>
            </a:r>
          </a:p>
        </p:txBody>
      </p:sp>
    </p:spTree>
    <p:extLst>
      <p:ext uri="{BB962C8B-B14F-4D97-AF65-F5344CB8AC3E}">
        <p14:creationId xmlns:p14="http://schemas.microsoft.com/office/powerpoint/2010/main" val="359499111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EFC0-14B4-CA1C-82D6-0EB09741F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279" y="1277199"/>
            <a:ext cx="7084479" cy="3774195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latin typeface="Poppins Light" panose="00000400000000000000" pitchFamily="2" charset="0"/>
                <a:cs typeface="Poppins Light" panose="00000400000000000000" pitchFamily="2" charset="0"/>
              </a:rPr>
              <a:t>Chapter 13</a:t>
            </a:r>
            <a:br>
              <a:rPr lang="en-US" dirty="0"/>
            </a:br>
            <a: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  <a:t>Writing For Research And Evaluation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905054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C4C2-4FAC-4879-8A73-4F79DA166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13: Writing For </a:t>
            </a:r>
            <a:br>
              <a:rPr lang="en-US" dirty="0"/>
            </a:br>
            <a:r>
              <a:rPr lang="en-US" dirty="0"/>
              <a:t>Research And Evaluation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89803-DF11-4154-AE08-485F427A1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2"/>
            <a:ext cx="8043041" cy="4351338"/>
          </a:xfrm>
        </p:spPr>
        <p:txBody>
          <a:bodyPr>
            <a:noAutofit/>
          </a:bodyPr>
          <a:lstStyle/>
          <a:p>
            <a:r>
              <a:rPr lang="en-US" dirty="0"/>
              <a:t>Introduction</a:t>
            </a:r>
          </a:p>
          <a:p>
            <a:pPr marL="228600" lvl="1">
              <a:spcBef>
                <a:spcPts val="1000"/>
              </a:spcBef>
            </a:pPr>
            <a:r>
              <a:rPr lang="en-GB" sz="2800" dirty="0"/>
              <a:t>Common myths</a:t>
            </a:r>
          </a:p>
          <a:p>
            <a:r>
              <a:rPr lang="en-GB" dirty="0"/>
              <a:t>The writing process</a:t>
            </a:r>
          </a:p>
          <a:p>
            <a:r>
              <a:rPr lang="en-GB" dirty="0"/>
              <a:t>Structure</a:t>
            </a:r>
          </a:p>
          <a:p>
            <a:r>
              <a:rPr lang="en-GB" dirty="0"/>
              <a:t>Plagiarism</a:t>
            </a:r>
          </a:p>
          <a:p>
            <a:r>
              <a:rPr lang="en-GB" dirty="0"/>
              <a:t>Citation</a:t>
            </a:r>
          </a:p>
          <a:p>
            <a:r>
              <a:rPr lang="en-GB" dirty="0"/>
              <a:t>Findings versus recommendations</a:t>
            </a:r>
          </a:p>
          <a:p>
            <a:r>
              <a:rPr lang="en-GB" dirty="0"/>
              <a:t>Editing</a:t>
            </a:r>
          </a:p>
          <a:p>
            <a:r>
              <a:rPr lang="en-GB" dirty="0"/>
              <a:t>Polishing</a:t>
            </a:r>
          </a:p>
        </p:txBody>
      </p:sp>
    </p:spTree>
    <p:extLst>
      <p:ext uri="{BB962C8B-B14F-4D97-AF65-F5344CB8AC3E}">
        <p14:creationId xmlns:p14="http://schemas.microsoft.com/office/powerpoint/2010/main" val="222803716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56E5A-02C0-4DE6-BF42-5C6B0F068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BF1DE-4AED-46D6-B2A3-50FDAD3BB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Writing is essential to research</a:t>
            </a:r>
          </a:p>
          <a:p>
            <a:r>
              <a:rPr lang="en-GB" dirty="0"/>
              <a:t>It occurs at each and every stage</a:t>
            </a:r>
          </a:p>
          <a:p>
            <a:r>
              <a:rPr lang="en-GB" dirty="0"/>
              <a:t>Research reports can also be in the form of videos, podcasts, comics, multi-media blogs</a:t>
            </a:r>
          </a:p>
          <a:p>
            <a:r>
              <a:rPr lang="en-GB" dirty="0"/>
              <a:t>However, writing is most common and forms a part of many other types of reporting</a:t>
            </a:r>
          </a:p>
        </p:txBody>
      </p:sp>
    </p:spTree>
    <p:extLst>
      <p:ext uri="{BB962C8B-B14F-4D97-AF65-F5344CB8AC3E}">
        <p14:creationId xmlns:p14="http://schemas.microsoft.com/office/powerpoint/2010/main" val="202144807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40F55-809D-4C52-A4A3-7A501352E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myths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7712F-183A-4D83-8026-3180599C6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Writing is a linear process – not true, is iterative and done in bits</a:t>
            </a:r>
          </a:p>
          <a:p>
            <a:r>
              <a:rPr lang="en-GB" dirty="0"/>
              <a:t>Writing is easy and everyone can do it if they’re in the mood – not true, it is hard and needs lots of practice</a:t>
            </a:r>
          </a:p>
          <a:p>
            <a:r>
              <a:rPr lang="en-GB" dirty="0"/>
              <a:t>You need large chunks of time to write – not true, can also be done in small bits. Every word is progress.</a:t>
            </a:r>
          </a:p>
          <a:p>
            <a:r>
              <a:rPr lang="en-GB" dirty="0"/>
              <a:t>All writing needs the same skills – not true, report writing is different to novel writing</a:t>
            </a:r>
          </a:p>
          <a:p>
            <a:r>
              <a:rPr lang="en-GB" dirty="0"/>
              <a:t>See Table 13.1 for myths and responses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829253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E6C7A-DF58-4E30-BB0B-960A6749C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writing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7806A-97E9-48F4-BADE-6FB0ADD6C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don’t have to start at the beginning</a:t>
            </a:r>
          </a:p>
          <a:p>
            <a:r>
              <a:rPr lang="en-GB" dirty="0"/>
              <a:t>Breaking it down into small tasks can help</a:t>
            </a:r>
          </a:p>
          <a:p>
            <a:r>
              <a:rPr lang="en-GB" dirty="0"/>
              <a:t>Start with the easiest bit or the bit you like most</a:t>
            </a:r>
          </a:p>
          <a:p>
            <a:r>
              <a:rPr lang="en-GB" dirty="0"/>
              <a:t>Forget about grammar, spelling, order – just write</a:t>
            </a:r>
          </a:p>
          <a:p>
            <a:r>
              <a:rPr lang="en-GB" dirty="0"/>
              <a:t>Add notes to yourself: Write more here, add ref here, etc.</a:t>
            </a:r>
          </a:p>
          <a:p>
            <a:r>
              <a:rPr lang="en-GB" dirty="0"/>
              <a:t>Set a daily or weekly word count and stick to it</a:t>
            </a:r>
          </a:p>
        </p:txBody>
      </p:sp>
    </p:spTree>
    <p:extLst>
      <p:ext uri="{BB962C8B-B14F-4D97-AF65-F5344CB8AC3E}">
        <p14:creationId xmlns:p14="http://schemas.microsoft.com/office/powerpoint/2010/main" val="110901924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E6C7A-DF58-4E30-BB0B-960A6749C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writing process (cont)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7806A-97E9-48F4-BADE-6FB0ADD6C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Save editing for last</a:t>
            </a:r>
          </a:p>
          <a:p>
            <a:r>
              <a:rPr lang="en-GB" dirty="0"/>
              <a:t>Keep your readers in mind</a:t>
            </a:r>
          </a:p>
          <a:p>
            <a:r>
              <a:rPr lang="en-GB" dirty="0"/>
              <a:t>See Table 13.2 for structures for reports</a:t>
            </a:r>
          </a:p>
          <a:p>
            <a:r>
              <a:rPr lang="en-GB" dirty="0"/>
              <a:t>Use plain English – see book for advice</a:t>
            </a:r>
          </a:p>
          <a:p>
            <a:r>
              <a:rPr lang="en-GB" dirty="0"/>
              <a:t>Read your work out loud</a:t>
            </a:r>
          </a:p>
          <a:p>
            <a:r>
              <a:rPr lang="en-GB" dirty="0"/>
              <a:t>Ask others to read and review</a:t>
            </a:r>
          </a:p>
        </p:txBody>
      </p:sp>
    </p:spTree>
    <p:extLst>
      <p:ext uri="{BB962C8B-B14F-4D97-AF65-F5344CB8AC3E}">
        <p14:creationId xmlns:p14="http://schemas.microsoft.com/office/powerpoint/2010/main" val="1673763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EFC0-14B4-CA1C-82D6-0EB09741F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280" y="1889760"/>
            <a:ext cx="5750560" cy="2895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latin typeface="Poppins Light" panose="00000400000000000000" pitchFamily="2" charset="0"/>
                <a:cs typeface="Poppins Light" panose="00000400000000000000" pitchFamily="2" charset="0"/>
              </a:rPr>
              <a:t>Chapter 2</a:t>
            </a:r>
            <a:br>
              <a:rPr lang="en-US" dirty="0"/>
            </a:br>
            <a: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  <a:t>Overview Of Research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879472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6DDCD-A089-42A4-9E6C-411FAB482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EFEBA-2741-42B0-B262-E97D2F9E1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Most reports have similar structure</a:t>
            </a:r>
          </a:p>
          <a:p>
            <a:r>
              <a:rPr lang="en-GB" dirty="0"/>
              <a:t>Create a list of sub-headings to check if sequence is logical </a:t>
            </a:r>
          </a:p>
          <a:p>
            <a:r>
              <a:rPr lang="en-GB" dirty="0"/>
              <a:t>Pull out the first and last paras of each chapter and check for omissions, repetition and structure</a:t>
            </a:r>
          </a:p>
          <a:p>
            <a:r>
              <a:rPr lang="en-GB" dirty="0"/>
              <a:t>Add list of contents and an index</a:t>
            </a:r>
          </a:p>
          <a:p>
            <a:r>
              <a:rPr lang="en-GB" dirty="0"/>
              <a:t>Can start with structure or apply later</a:t>
            </a:r>
          </a:p>
          <a:p>
            <a:r>
              <a:rPr lang="en-GB" dirty="0"/>
              <a:t>Include tables, figures and illustrations etc. in your structure</a:t>
            </a:r>
          </a:p>
        </p:txBody>
      </p:sp>
    </p:spTree>
    <p:extLst>
      <p:ext uri="{BB962C8B-B14F-4D97-AF65-F5344CB8AC3E}">
        <p14:creationId xmlns:p14="http://schemas.microsoft.com/office/powerpoint/2010/main" val="74480126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F7C49-0DB7-4F59-9A4B-999C79533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Plagiarism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F6AE0-0110-49AE-83BE-D03FE0518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Plagiarism = presenting someone else’s ideas or words as your own</a:t>
            </a:r>
          </a:p>
          <a:p>
            <a:r>
              <a:rPr lang="en-GB" dirty="0"/>
              <a:t>Plagiarism is fraud and a serious academic offence</a:t>
            </a:r>
          </a:p>
          <a:p>
            <a:r>
              <a:rPr lang="en-GB" dirty="0"/>
              <a:t>See book for common reasons for plagiarism</a:t>
            </a:r>
          </a:p>
          <a:p>
            <a:r>
              <a:rPr lang="en-GB" dirty="0"/>
              <a:t>Ignorance is not a defence – you must be diligent in your research</a:t>
            </a:r>
          </a:p>
          <a:p>
            <a:r>
              <a:rPr lang="en-GB" dirty="0"/>
              <a:t>Cite others’ work correctly</a:t>
            </a:r>
          </a:p>
          <a:p>
            <a:r>
              <a:rPr lang="en-GB" dirty="0"/>
              <a:t>Paraphrase ideas in your own words – shows understanding</a:t>
            </a:r>
          </a:p>
          <a:p>
            <a:r>
              <a:rPr lang="en-GB" dirty="0"/>
              <a:t>See book for advice on paraphrasing</a:t>
            </a:r>
          </a:p>
        </p:txBody>
      </p:sp>
    </p:spTree>
    <p:extLst>
      <p:ext uri="{BB962C8B-B14F-4D97-AF65-F5344CB8AC3E}">
        <p14:creationId xmlns:p14="http://schemas.microsoft.com/office/powerpoint/2010/main" val="1316606372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C139D-6645-465E-87F3-15771B84B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3D287-A7FB-4792-B8F1-63DD3CDBC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Citation = stating the sources of ideas, facts and opinions in your work</a:t>
            </a:r>
          </a:p>
          <a:p>
            <a:r>
              <a:rPr lang="en-GB" dirty="0"/>
              <a:t>Citation must include all the details necessary for someone else to find the original work – title, date, authors, page number etc.</a:t>
            </a:r>
          </a:p>
          <a:p>
            <a:r>
              <a:rPr lang="en-GB" dirty="0"/>
              <a:t>If citing a webpage include date accessed as webpages change</a:t>
            </a:r>
          </a:p>
          <a:p>
            <a:r>
              <a:rPr lang="en-GB" dirty="0"/>
              <a:t>No need to cite universally accepted ideas</a:t>
            </a:r>
          </a:p>
          <a:p>
            <a:r>
              <a:rPr lang="en-GB" dirty="0"/>
              <a:t>Pick a citation system (e.g. Harvard, Vancouver) and rigidly stick to it</a:t>
            </a:r>
          </a:p>
          <a:p>
            <a:r>
              <a:rPr lang="en-GB" dirty="0"/>
              <a:t>Proper use of citation gives credit to those who deserve it and allows subsequent researchers to follow your reasoning</a:t>
            </a:r>
          </a:p>
        </p:txBody>
      </p:sp>
    </p:spTree>
    <p:extLst>
      <p:ext uri="{BB962C8B-B14F-4D97-AF65-F5344CB8AC3E}">
        <p14:creationId xmlns:p14="http://schemas.microsoft.com/office/powerpoint/2010/main" val="264543582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13CE1-081D-4F18-97E8-DB137DB3E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Findings versus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BD932-FB0B-4680-9128-266D85A2C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Findings = what you found out</a:t>
            </a:r>
          </a:p>
          <a:p>
            <a:r>
              <a:rPr lang="en-GB" dirty="0"/>
              <a:t>Recommendations = actions for improvement</a:t>
            </a:r>
          </a:p>
          <a:p>
            <a:r>
              <a:rPr lang="en-GB" dirty="0"/>
              <a:t>Recommendations must be firmly rooted in findings</a:t>
            </a:r>
          </a:p>
          <a:p>
            <a:r>
              <a:rPr lang="en-GB" dirty="0"/>
              <a:t>Recommendations should be realistic and achievable</a:t>
            </a:r>
          </a:p>
          <a:p>
            <a:r>
              <a:rPr lang="en-GB" dirty="0"/>
              <a:t>Very rewarding when your recommendations result in actual positive change</a:t>
            </a:r>
          </a:p>
        </p:txBody>
      </p:sp>
    </p:spTree>
    <p:extLst>
      <p:ext uri="{BB962C8B-B14F-4D97-AF65-F5344CB8AC3E}">
        <p14:creationId xmlns:p14="http://schemas.microsoft.com/office/powerpoint/2010/main" val="305687030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8DB15-00D1-4D4F-BC5D-8F613EB67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9BA29-8B1E-4411-982A-0D22AD1A4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first draft is complete celebrate and take time out before editing</a:t>
            </a:r>
          </a:p>
          <a:p>
            <a:r>
              <a:rPr lang="en-GB" dirty="0"/>
              <a:t>Seek feedback from others</a:t>
            </a:r>
          </a:p>
          <a:p>
            <a:r>
              <a:rPr lang="en-GB" dirty="0"/>
              <a:t>Take time to consider feedback and don’t be defensive</a:t>
            </a:r>
          </a:p>
          <a:p>
            <a:r>
              <a:rPr lang="en-GB" dirty="0"/>
              <a:t>Feedback on academic research should be confined to quality of your work and not on intellectual arguments</a:t>
            </a:r>
          </a:p>
          <a:p>
            <a:r>
              <a:rPr lang="en-GB" dirty="0"/>
              <a:t>Sort feedback into: no-brainers, no-thanks and maybes</a:t>
            </a:r>
          </a:p>
          <a:p>
            <a:r>
              <a:rPr lang="en-GB" dirty="0"/>
              <a:t>Work through list, make necessary changes and then leave it for a while before next stage</a:t>
            </a:r>
          </a:p>
        </p:txBody>
      </p:sp>
    </p:spTree>
    <p:extLst>
      <p:ext uri="{BB962C8B-B14F-4D97-AF65-F5344CB8AC3E}">
        <p14:creationId xmlns:p14="http://schemas.microsoft.com/office/powerpoint/2010/main" val="406541377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115E9-8A4C-4A4D-86F3-B76956E96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Polishing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3F13C-35AF-4BA0-BED1-EC0432DE4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Check structure (see earlier slide)</a:t>
            </a:r>
          </a:p>
          <a:p>
            <a:r>
              <a:rPr lang="en-GB" dirty="0"/>
              <a:t>Check grammar, word choices, spelling and punctuation</a:t>
            </a:r>
          </a:p>
          <a:p>
            <a:r>
              <a:rPr lang="en-GB" dirty="0"/>
              <a:t>Check references by crossing off a list</a:t>
            </a:r>
          </a:p>
          <a:p>
            <a:r>
              <a:rPr lang="en-GB" dirty="0"/>
              <a:t>Read your work out loud to spot ‘clunky’ sentences</a:t>
            </a:r>
          </a:p>
          <a:p>
            <a:r>
              <a:rPr lang="en-GB" dirty="0"/>
              <a:t>Take your time and be meticulous</a:t>
            </a:r>
          </a:p>
        </p:txBody>
      </p:sp>
    </p:spTree>
    <p:extLst>
      <p:ext uri="{BB962C8B-B14F-4D97-AF65-F5344CB8AC3E}">
        <p14:creationId xmlns:p14="http://schemas.microsoft.com/office/powerpoint/2010/main" val="77653000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EFC0-14B4-CA1C-82D6-0EB09741F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279" y="1277199"/>
            <a:ext cx="7084479" cy="3774195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latin typeface="Poppins Light" panose="00000400000000000000" pitchFamily="2" charset="0"/>
                <a:cs typeface="Poppins Light" panose="00000400000000000000" pitchFamily="2" charset="0"/>
              </a:rPr>
              <a:t>Chapter 14</a:t>
            </a:r>
            <a:br>
              <a:rPr lang="en-US" dirty="0"/>
            </a:br>
            <a: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  <a:t>Disseminating</a:t>
            </a:r>
            <a:b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</a:br>
            <a: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  <a:t>Research and Evaluation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940590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C4C2-4FAC-4879-8A73-4F79DA166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14: Disseminating</a:t>
            </a:r>
            <a:br>
              <a:rPr lang="en-US" dirty="0"/>
            </a:br>
            <a:r>
              <a:rPr lang="en-US" dirty="0"/>
              <a:t> Research and Evaluation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89803-DF11-4154-AE08-485F427A1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0726"/>
            <a:ext cx="5446986" cy="4351338"/>
          </a:xfrm>
        </p:spPr>
        <p:txBody>
          <a:bodyPr>
            <a:noAutofit/>
          </a:bodyPr>
          <a:lstStyle/>
          <a:p>
            <a:r>
              <a:rPr lang="en-US" dirty="0"/>
              <a:t>Introduction</a:t>
            </a:r>
          </a:p>
          <a:p>
            <a:pPr marL="228600" lvl="1">
              <a:spcBef>
                <a:spcPts val="1000"/>
              </a:spcBef>
            </a:pPr>
            <a:r>
              <a:rPr lang="en-GB" sz="2800" dirty="0"/>
              <a:t>Summarising</a:t>
            </a:r>
          </a:p>
          <a:p>
            <a:r>
              <a:rPr lang="en-GB" dirty="0"/>
              <a:t>Barriers to dissemination</a:t>
            </a:r>
          </a:p>
          <a:p>
            <a:r>
              <a:rPr lang="en-GB" dirty="0"/>
              <a:t>Presenting in person</a:t>
            </a:r>
          </a:p>
          <a:p>
            <a:r>
              <a:rPr lang="en-GB" dirty="0"/>
              <a:t>Data visualisation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B970BC-2581-48D1-87D4-20372466A335}"/>
              </a:ext>
            </a:extLst>
          </p:cNvPr>
          <p:cNvSpPr txBox="1">
            <a:spLocks/>
          </p:cNvSpPr>
          <p:nvPr/>
        </p:nvSpPr>
        <p:spPr>
          <a:xfrm>
            <a:off x="6182684" y="1925475"/>
            <a:ext cx="54469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Common methods</a:t>
            </a:r>
          </a:p>
          <a:p>
            <a:r>
              <a:rPr lang="en-GB" dirty="0"/>
              <a:t>Workplace dissemination</a:t>
            </a:r>
          </a:p>
          <a:p>
            <a:r>
              <a:rPr lang="en-GB" dirty="0"/>
              <a:t>Academic dissemination</a:t>
            </a:r>
          </a:p>
          <a:p>
            <a:r>
              <a:rPr lang="en-GB" dirty="0"/>
              <a:t>Dissemination ethics</a:t>
            </a:r>
          </a:p>
        </p:txBody>
      </p:sp>
    </p:spTree>
    <p:extLst>
      <p:ext uri="{BB962C8B-B14F-4D97-AF65-F5344CB8AC3E}">
        <p14:creationId xmlns:p14="http://schemas.microsoft.com/office/powerpoint/2010/main" val="2446792881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7060B-2122-4F70-BFFC-E8AFA42B9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37619-785D-4009-8EB2-56BCBBDB6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Dissemination is about sharing your knowledge</a:t>
            </a:r>
          </a:p>
          <a:p>
            <a:r>
              <a:rPr lang="en-GB" dirty="0"/>
              <a:t>Can be difficult and there may be barriers but…</a:t>
            </a:r>
          </a:p>
          <a:p>
            <a:r>
              <a:rPr lang="en-GB" dirty="0"/>
              <a:t>Dissemination is essential if any good is to come from your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733660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8869F-6C3E-4ED9-990B-7E721F642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43987-2356-43D1-B006-52D6098F8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Many reports are long and very detailed – a summary helps to quickly get the message across and makes your work more accessible</a:t>
            </a:r>
          </a:p>
          <a:p>
            <a:r>
              <a:rPr lang="en-GB" dirty="0"/>
              <a:t>Executive summaries (1–4 pages) and abstracts (250-500 words) help you to clarify your thinking and increase your potential audience</a:t>
            </a:r>
          </a:p>
          <a:p>
            <a:r>
              <a:rPr lang="en-GB" dirty="0"/>
              <a:t>Other methods of dissemination include:</a:t>
            </a:r>
          </a:p>
          <a:p>
            <a:pPr lvl="1"/>
            <a:r>
              <a:rPr lang="en-GB" dirty="0"/>
              <a:t>Meetings, seminars and conferences</a:t>
            </a:r>
          </a:p>
          <a:p>
            <a:pPr lvl="1"/>
            <a:r>
              <a:rPr lang="en-GB" dirty="0"/>
              <a:t>Journal articles and book chapters</a:t>
            </a:r>
          </a:p>
          <a:p>
            <a:pPr lvl="1"/>
            <a:r>
              <a:rPr lang="en-GB" dirty="0"/>
              <a:t>Newsletters, exhibitions, and websites</a:t>
            </a:r>
          </a:p>
          <a:p>
            <a:pPr lvl="1"/>
            <a:r>
              <a:rPr lang="en-GB" dirty="0"/>
              <a:t>Poetry, song, video and storytelling </a:t>
            </a:r>
          </a:p>
        </p:txBody>
      </p:sp>
    </p:spTree>
    <p:extLst>
      <p:ext uri="{BB962C8B-B14F-4D97-AF65-F5344CB8AC3E}">
        <p14:creationId xmlns:p14="http://schemas.microsoft.com/office/powerpoint/2010/main" val="4196271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23006-FB07-43EB-8945-9590685E3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2: Overview Of Research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80DED-34CA-4C48-99CD-F71227F1B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Quantitative and qualitative research</a:t>
            </a:r>
          </a:p>
          <a:p>
            <a:r>
              <a:rPr lang="en-US" dirty="0"/>
              <a:t>Solo or collaborative?</a:t>
            </a:r>
          </a:p>
          <a:p>
            <a:r>
              <a:rPr lang="en-US" dirty="0"/>
              <a:t>Involving participants</a:t>
            </a:r>
          </a:p>
          <a:p>
            <a:r>
              <a:rPr lang="en-US" dirty="0"/>
              <a:t>Time-consuming methods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690453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92EDF-5509-4943-98AC-7711B4FCA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Barriers to dissemination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8D259-5686-4F6E-B561-4AECB13C1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Dissemination subject to the usual cost and time constraints</a:t>
            </a:r>
          </a:p>
          <a:p>
            <a:r>
              <a:rPr lang="en-GB" dirty="0"/>
              <a:t>Can include considerable work just as you think the project is finished</a:t>
            </a:r>
          </a:p>
          <a:p>
            <a:r>
              <a:rPr lang="en-GB" dirty="0"/>
              <a:t>Copyright and IP can affect how, when and if you can disseminate work</a:t>
            </a:r>
          </a:p>
          <a:p>
            <a:r>
              <a:rPr lang="en-GB" dirty="0"/>
              <a:t>Commissioners of research or evaluation may choose to suppress findings they find unpalatable</a:t>
            </a:r>
          </a:p>
          <a:p>
            <a:r>
              <a:rPr lang="en-GB" dirty="0"/>
              <a:t>Researchers’ willingness and skills may be another barrier</a:t>
            </a:r>
          </a:p>
        </p:txBody>
      </p:sp>
    </p:spTree>
    <p:extLst>
      <p:ext uri="{BB962C8B-B14F-4D97-AF65-F5344CB8AC3E}">
        <p14:creationId xmlns:p14="http://schemas.microsoft.com/office/powerpoint/2010/main" val="85610396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9ACF8-BE14-4342-9965-A8DE8A32C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Presenting in person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8BDB1-AE3D-4AC5-AB52-AC8B5BACC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Can be nerve-racking but is necessary!</a:t>
            </a:r>
          </a:p>
          <a:p>
            <a:r>
              <a:rPr lang="en-GB" dirty="0"/>
              <a:t>It’s just you talking about your work – relax!</a:t>
            </a:r>
          </a:p>
          <a:p>
            <a:r>
              <a:rPr lang="en-GB" dirty="0"/>
              <a:t>Don’t read from a script or your slides</a:t>
            </a:r>
          </a:p>
          <a:p>
            <a:r>
              <a:rPr lang="en-GB" dirty="0"/>
              <a:t>Use images in your slides</a:t>
            </a:r>
          </a:p>
          <a:p>
            <a:r>
              <a:rPr lang="en-GB" dirty="0"/>
              <a:t>Prepare thoroughly – make a dummy script or short summary, create a story to tell</a:t>
            </a:r>
          </a:p>
          <a:p>
            <a:r>
              <a:rPr lang="en-GB" dirty="0"/>
              <a:t>Invite audience questions</a:t>
            </a:r>
          </a:p>
          <a:p>
            <a:r>
              <a:rPr lang="en-GB" dirty="0"/>
              <a:t>Prepare a handout and include your contact details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135978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9ACF8-BE14-4342-9965-A8DE8A32C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Presenting in person (cont)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8BDB1-AE3D-4AC5-AB52-AC8B5BACC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Good practice to present findings to participants before finalising research</a:t>
            </a:r>
          </a:p>
          <a:p>
            <a:r>
              <a:rPr lang="en-GB" dirty="0"/>
              <a:t>Helps participants to feel important and helps you to hone findings</a:t>
            </a:r>
          </a:p>
          <a:p>
            <a:r>
              <a:rPr lang="en-GB" dirty="0"/>
              <a:t>See Table 14.1 for pros and cons of different presentation methods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921968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804DF-60F9-47AB-8F93-F94DAB87C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visualisation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BFED7-99D7-4213-9890-DEA1ED573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Data visualisation = displaying information in graphic form</a:t>
            </a:r>
          </a:p>
          <a:p>
            <a:r>
              <a:rPr lang="en-GB" dirty="0"/>
              <a:t>Includes: </a:t>
            </a:r>
          </a:p>
          <a:p>
            <a:pPr lvl="1"/>
            <a:r>
              <a:rPr lang="en-GB" dirty="0"/>
              <a:t>Graphs and charts (best for quantitative data)</a:t>
            </a:r>
          </a:p>
          <a:p>
            <a:pPr lvl="1"/>
            <a:r>
              <a:rPr lang="en-GB" dirty="0"/>
              <a:t>Diagrams and maps (best for qualitative data)</a:t>
            </a:r>
          </a:p>
          <a:p>
            <a:r>
              <a:rPr lang="en-GB" dirty="0"/>
              <a:t>Lots of issues to consider including:</a:t>
            </a:r>
          </a:p>
          <a:p>
            <a:pPr lvl="1"/>
            <a:r>
              <a:rPr lang="en-GB" dirty="0"/>
              <a:t>What are you trying to convey?</a:t>
            </a:r>
          </a:p>
          <a:p>
            <a:pPr lvl="1"/>
            <a:r>
              <a:rPr lang="en-GB" dirty="0"/>
              <a:t>What will make the most impact?</a:t>
            </a:r>
          </a:p>
          <a:p>
            <a:pPr lvl="1"/>
            <a:r>
              <a:rPr lang="en-GB" dirty="0"/>
              <a:t>What colours, fonts, formats are best?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3583563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7D8A-0A34-471C-994E-06141B476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98429-F288-47D9-A1A2-3898B4028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Tailor your dissemination method to your audience</a:t>
            </a:r>
          </a:p>
          <a:p>
            <a:r>
              <a:rPr lang="en-GB" dirty="0"/>
              <a:t>Consider disseminating preliminary findings, current progress etc.</a:t>
            </a:r>
          </a:p>
          <a:p>
            <a:r>
              <a:rPr lang="en-GB" dirty="0"/>
              <a:t>See Table 14.2 for pros and cons of different methods</a:t>
            </a:r>
          </a:p>
          <a:p>
            <a:r>
              <a:rPr lang="en-GB" dirty="0"/>
              <a:t>Consider:</a:t>
            </a:r>
          </a:p>
          <a:p>
            <a:pPr lvl="1"/>
            <a:r>
              <a:rPr lang="en-GB" dirty="0"/>
              <a:t>Who needs to know about your research?</a:t>
            </a:r>
          </a:p>
          <a:p>
            <a:pPr lvl="1"/>
            <a:r>
              <a:rPr lang="en-GB" dirty="0"/>
              <a:t>Who do you want to know about your research?</a:t>
            </a:r>
          </a:p>
          <a:p>
            <a:pPr lvl="1"/>
            <a:r>
              <a:rPr lang="en-GB" dirty="0"/>
              <a:t>Who else might be interested?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4520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92F37-0A36-4985-AFDE-7AA8D44FF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Workplace dissemination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D2909-7AAA-4115-AB92-568E3D7A4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Most common methods are: newsletter, email or website</a:t>
            </a:r>
          </a:p>
          <a:p>
            <a:r>
              <a:rPr lang="en-GB" dirty="0"/>
              <a:t>Include your contact details to encourage engagement</a:t>
            </a:r>
          </a:p>
          <a:p>
            <a:r>
              <a:rPr lang="en-GB" dirty="0"/>
              <a:t>Consider creative methods such as drama or art</a:t>
            </a:r>
          </a:p>
          <a:p>
            <a:r>
              <a:rPr lang="en-GB" dirty="0"/>
              <a:t>Prepare to deal with dismissive attitudes </a:t>
            </a:r>
          </a:p>
          <a:p>
            <a:r>
              <a:rPr lang="en-GB" dirty="0"/>
              <a:t>If findings are expected it is still valuable to have evidence</a:t>
            </a:r>
          </a:p>
        </p:txBody>
      </p:sp>
    </p:spTree>
    <p:extLst>
      <p:ext uri="{BB962C8B-B14F-4D97-AF65-F5344CB8AC3E}">
        <p14:creationId xmlns:p14="http://schemas.microsoft.com/office/powerpoint/2010/main" val="2960375609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45729-FA10-4013-B9B9-2B23C2349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Academic dissemination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33496-08B0-4AF9-A588-D144F6BDA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Common methods: posters at conferences, academic journals and chapters in academic books</a:t>
            </a:r>
          </a:p>
          <a:p>
            <a:r>
              <a:rPr lang="en-GB" dirty="0"/>
              <a:t>Keep posters text-light, include images, check poster size, include contact details, take a spare copy</a:t>
            </a:r>
          </a:p>
          <a:p>
            <a:r>
              <a:rPr lang="en-GB" dirty="0"/>
              <a:t>Consider creative methods such as song, poetry, storytelling and multimedia </a:t>
            </a:r>
          </a:p>
          <a:p>
            <a:r>
              <a:rPr lang="en-GB" dirty="0"/>
              <a:t>Research the academic journal you want to publish in</a:t>
            </a:r>
          </a:p>
          <a:p>
            <a:r>
              <a:rPr lang="en-GB" dirty="0"/>
              <a:t>Prepare yourself to handle reviewer feedback</a:t>
            </a:r>
          </a:p>
          <a:p>
            <a:r>
              <a:rPr lang="en-GB" dirty="0"/>
              <a:t>Chapters are harder – you need an invite first</a:t>
            </a:r>
          </a:p>
        </p:txBody>
      </p:sp>
    </p:spTree>
    <p:extLst>
      <p:ext uri="{BB962C8B-B14F-4D97-AF65-F5344CB8AC3E}">
        <p14:creationId xmlns:p14="http://schemas.microsoft.com/office/powerpoint/2010/main" val="3384743276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EBC39-BED3-44FF-8310-28613AFD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Dissemination 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63555-AD25-47B7-A55D-851D2D090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dissemination to be ethical it must be presented accurately, fully, and accessibly, to the right people</a:t>
            </a:r>
          </a:p>
          <a:p>
            <a:r>
              <a:rPr lang="en-GB" dirty="0"/>
              <a:t>The ‘right people’ could be participants, funders, commissioners, tutors, supervisors, people who helped you along the way, people who work with your research participants</a:t>
            </a:r>
          </a:p>
          <a:p>
            <a:r>
              <a:rPr lang="en-GB" dirty="0"/>
              <a:t>All knowledge gained should be shared, however unpleasant or unwelcome it may be</a:t>
            </a:r>
          </a:p>
          <a:p>
            <a:r>
              <a:rPr lang="en-GB" dirty="0"/>
              <a:t>You may face barriers but do your best, it’s all you can do.</a:t>
            </a:r>
          </a:p>
        </p:txBody>
      </p:sp>
    </p:spTree>
    <p:extLst>
      <p:ext uri="{BB962C8B-B14F-4D97-AF65-F5344CB8AC3E}">
        <p14:creationId xmlns:p14="http://schemas.microsoft.com/office/powerpoint/2010/main" val="446244947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EFC0-14B4-CA1C-82D6-0EB09741F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279" y="1277199"/>
            <a:ext cx="7084479" cy="3774195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latin typeface="Poppins Light" panose="00000400000000000000" pitchFamily="2" charset="0"/>
                <a:cs typeface="Poppins Light" panose="00000400000000000000" pitchFamily="2" charset="0"/>
              </a:rPr>
              <a:t>Chapter 15</a:t>
            </a:r>
            <a:br>
              <a:rPr lang="en-US" dirty="0"/>
            </a:br>
            <a: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  <a:t>How Can Research</a:t>
            </a:r>
            <a:b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</a:br>
            <a: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  <a:t>Make A Positive Difference?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813207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C4C2-4FAC-4879-8A73-4F79DA166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15: How Can Research</a:t>
            </a:r>
            <a:br>
              <a:rPr lang="en-US" dirty="0"/>
            </a:br>
            <a:r>
              <a:rPr lang="en-US" dirty="0"/>
              <a:t> Make A Positive Difference?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89803-DF11-4154-AE08-485F427A1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9195"/>
            <a:ext cx="5446986" cy="4351338"/>
          </a:xfrm>
        </p:spPr>
        <p:txBody>
          <a:bodyPr>
            <a:noAutofit/>
          </a:bodyPr>
          <a:lstStyle/>
          <a:p>
            <a:r>
              <a:rPr lang="en-US" dirty="0"/>
              <a:t>Introduction</a:t>
            </a:r>
          </a:p>
          <a:p>
            <a:pPr marL="228600" lvl="1">
              <a:spcBef>
                <a:spcPts val="1000"/>
              </a:spcBef>
            </a:pPr>
            <a:r>
              <a:rPr lang="en-GB" sz="2800" dirty="0"/>
              <a:t>Research impact</a:t>
            </a:r>
          </a:p>
          <a:p>
            <a:r>
              <a:rPr lang="en-GB" dirty="0"/>
              <a:t>Turning evidence into policy</a:t>
            </a:r>
          </a:p>
          <a:p>
            <a:r>
              <a:rPr lang="en-GB" dirty="0"/>
              <a:t>Research implementation</a:t>
            </a:r>
          </a:p>
          <a:p>
            <a:r>
              <a:rPr lang="en-GB" dirty="0"/>
              <a:t>Knowledge exchange</a:t>
            </a:r>
          </a:p>
          <a:p>
            <a:r>
              <a:rPr lang="en-GB" dirty="0"/>
              <a:t>Holistic approach</a:t>
            </a:r>
          </a:p>
          <a:p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B970BC-2581-48D1-87D4-20372466A335}"/>
              </a:ext>
            </a:extLst>
          </p:cNvPr>
          <p:cNvSpPr txBox="1">
            <a:spLocks/>
          </p:cNvSpPr>
          <p:nvPr/>
        </p:nvSpPr>
        <p:spPr>
          <a:xfrm>
            <a:off x="6182684" y="1820374"/>
            <a:ext cx="54469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569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09CF5-D1A3-4231-B627-5B74797BB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C7518-78EF-471E-96E3-2C4C8DC25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GB" dirty="0"/>
              <a:t>Research is complicated!</a:t>
            </a:r>
          </a:p>
          <a:p>
            <a:pPr lvl="0"/>
            <a:r>
              <a:rPr lang="en-GB" dirty="0"/>
              <a:t>Break it down into component parts</a:t>
            </a:r>
          </a:p>
          <a:p>
            <a:pPr lvl="0"/>
            <a:r>
              <a:rPr lang="en-GB" dirty="0"/>
              <a:t>Familiarise yourself with key terminology</a:t>
            </a:r>
          </a:p>
        </p:txBody>
      </p:sp>
    </p:spTree>
    <p:extLst>
      <p:ext uri="{BB962C8B-B14F-4D97-AF65-F5344CB8AC3E}">
        <p14:creationId xmlns:p14="http://schemas.microsoft.com/office/powerpoint/2010/main" val="3617508160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9568-1970-45CC-B180-C858091A3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B27E9-A21C-4F08-A6D5-1102F979D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point of research is to make positive change in the world</a:t>
            </a:r>
          </a:p>
          <a:p>
            <a:r>
              <a:rPr lang="en-GB" dirty="0"/>
              <a:t>Barriers to implementation can be very frustrating but…</a:t>
            </a:r>
          </a:p>
          <a:p>
            <a:r>
              <a:rPr lang="en-GB" dirty="0"/>
              <a:t>Practitioners are in a good position to implement change</a:t>
            </a:r>
          </a:p>
          <a:p>
            <a:r>
              <a:rPr lang="en-GB" dirty="0"/>
              <a:t>Doing research well and disseminating it effectively can increase wider confidence in the research process</a:t>
            </a:r>
          </a:p>
        </p:txBody>
      </p:sp>
    </p:spTree>
    <p:extLst>
      <p:ext uri="{BB962C8B-B14F-4D97-AF65-F5344CB8AC3E}">
        <p14:creationId xmlns:p14="http://schemas.microsoft.com/office/powerpoint/2010/main" val="2547736004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E6D5D-9536-4D2C-929E-695BBAC63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impact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D07A1-ADE4-4E28-B5CE-F97627214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Impacts include (but are not limited to) scientific, social and economic benefits</a:t>
            </a:r>
          </a:p>
          <a:p>
            <a:r>
              <a:rPr lang="en-GB" dirty="0"/>
              <a:t>Others are professional, environmental, cultural etc.</a:t>
            </a:r>
          </a:p>
          <a:p>
            <a:r>
              <a:rPr lang="en-GB" dirty="0"/>
              <a:t>Be aware that good research can have negative impacts and unethical research may have beneficial impacts</a:t>
            </a:r>
          </a:p>
          <a:p>
            <a:r>
              <a:rPr lang="en-GB" dirty="0"/>
              <a:t>Research impact is often long-term, sometimes there is no impact</a:t>
            </a:r>
          </a:p>
          <a:p>
            <a:r>
              <a:rPr lang="en-GB" dirty="0"/>
              <a:t>Generally, research impact will affect knowledge, practice or policy </a:t>
            </a:r>
          </a:p>
        </p:txBody>
      </p:sp>
    </p:spTree>
    <p:extLst>
      <p:ext uri="{BB962C8B-B14F-4D97-AF65-F5344CB8AC3E}">
        <p14:creationId xmlns:p14="http://schemas.microsoft.com/office/powerpoint/2010/main" val="881339925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5D539-847C-4230-8857-E6CFDAB24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Turning evidence into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2EA0-2567-4BF6-8978-DDFEEFBDC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Policymakers have the power to turn research findings into policy</a:t>
            </a:r>
          </a:p>
          <a:p>
            <a:r>
              <a:rPr lang="en-GB" dirty="0"/>
              <a:t>However, they may have limited time and have to include other considerations</a:t>
            </a:r>
          </a:p>
          <a:p>
            <a:r>
              <a:rPr lang="en-GB" dirty="0"/>
              <a:t>Policymakers prefer short, accessible research outputs</a:t>
            </a:r>
          </a:p>
          <a:p>
            <a:r>
              <a:rPr lang="en-GB" dirty="0"/>
              <a:t>As a practitioner who researches you have know-how and experience to effect change</a:t>
            </a:r>
          </a:p>
        </p:txBody>
      </p:sp>
    </p:spTree>
    <p:extLst>
      <p:ext uri="{BB962C8B-B14F-4D97-AF65-F5344CB8AC3E}">
        <p14:creationId xmlns:p14="http://schemas.microsoft.com/office/powerpoint/2010/main" val="704252991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0BD2B-7E83-425D-A160-AF8E84339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9B6ED-33CE-4537-A81A-FDA0F3745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Doing research is often easier than implementing its findings</a:t>
            </a:r>
          </a:p>
          <a:p>
            <a:r>
              <a:rPr lang="en-GB" dirty="0"/>
              <a:t>Barriers include incompetence, corruption, prejudice; lack of relevant knowledge, skills and/or confidence; and lack of political will or resources</a:t>
            </a:r>
          </a:p>
          <a:p>
            <a:r>
              <a:rPr lang="en-GB" dirty="0"/>
              <a:t>Resistance to changes to work practices is common but can be overcome with training, coaching or incentives</a:t>
            </a:r>
          </a:p>
          <a:p>
            <a:r>
              <a:rPr lang="en-GB" dirty="0"/>
              <a:t>Creating an implementation strategy early in your research can help</a:t>
            </a:r>
          </a:p>
          <a:p>
            <a:r>
              <a:rPr lang="en-GB" dirty="0"/>
              <a:t>See book for advice on this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40081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69D2E-3231-49B2-A6CB-A19AC6260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Knowledge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36907-EA12-4F59-BB6C-1E6392B7C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Practice can affect research – e.g. by identifying topics </a:t>
            </a:r>
          </a:p>
          <a:p>
            <a:r>
              <a:rPr lang="en-GB" dirty="0"/>
              <a:t>Many see research as an arena for knowledge sharing</a:t>
            </a:r>
          </a:p>
          <a:p>
            <a:r>
              <a:rPr lang="en-GB" dirty="0"/>
              <a:t>Knowledge exchange is a process rather than an event</a:t>
            </a:r>
          </a:p>
          <a:p>
            <a:r>
              <a:rPr lang="en-GB" dirty="0"/>
              <a:t>Besides research team and stakeholders knowledge exchange can occur via colleagues, publications, and mainstream and social media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74699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95FD5-7258-4762-8F83-08A7D084A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Holistic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2297A-83E1-4784-A67B-F211B5B82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Some larger organisations are taking a holistic approach</a:t>
            </a:r>
          </a:p>
          <a:p>
            <a:r>
              <a:rPr lang="en-GB" dirty="0"/>
              <a:t>Uses ‘knowledge translation’ or ‘knowledge mobilisation’</a:t>
            </a:r>
          </a:p>
          <a:p>
            <a:r>
              <a:rPr lang="en-GB" dirty="0"/>
              <a:t>Described variously as ‘dynamic and iterative process’; ‘the synthesis, exchange and application of knowledge’; ‘the reciprocal and complementary flow and uptake of research knowledge’ </a:t>
            </a:r>
          </a:p>
          <a:p>
            <a:r>
              <a:rPr lang="en-GB" dirty="0"/>
              <a:t>In summary there is no clear shaped relationship between research and its uses</a:t>
            </a:r>
          </a:p>
          <a:p>
            <a:r>
              <a:rPr lang="en-GB" dirty="0"/>
              <a:t>Research may be seen as linear or cyclical process but in reality the links between research, practice and policy are dynamic and complex </a:t>
            </a:r>
          </a:p>
        </p:txBody>
      </p:sp>
    </p:spTree>
    <p:extLst>
      <p:ext uri="{BB962C8B-B14F-4D97-AF65-F5344CB8AC3E}">
        <p14:creationId xmlns:p14="http://schemas.microsoft.com/office/powerpoint/2010/main" val="701029716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EFC0-14B4-CA1C-82D6-0EB09741F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279" y="1277199"/>
            <a:ext cx="7084479" cy="3774195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Poppins Light" panose="00000400000000000000" pitchFamily="2" charset="0"/>
                <a:cs typeface="Poppins Light" panose="00000400000000000000" pitchFamily="2" charset="0"/>
              </a:rPr>
              <a:t>Chapter 16</a:t>
            </a:r>
            <a:br>
              <a:rPr lang="en-US" dirty="0"/>
            </a:br>
            <a: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  <a:t>Conclusion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983859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C4C2-4FAC-4879-8A73-4F79DA166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16: Conclusion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89803-DF11-4154-AE08-485F427A1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39400" cy="4351338"/>
          </a:xfrm>
        </p:spPr>
        <p:txBody>
          <a:bodyPr>
            <a:noAutofit/>
          </a:bodyPr>
          <a:lstStyle/>
          <a:p>
            <a:r>
              <a:rPr lang="en-US" dirty="0"/>
              <a:t>Expect theory and data analysis to be the hardest parts of your research</a:t>
            </a:r>
          </a:p>
          <a:p>
            <a:pPr marL="228600" lvl="1">
              <a:spcBef>
                <a:spcPts val="1000"/>
              </a:spcBef>
            </a:pPr>
            <a:r>
              <a:rPr lang="en-GB" sz="2800" dirty="0"/>
              <a:t>Build your confidence in what you are doing</a:t>
            </a:r>
          </a:p>
          <a:p>
            <a:r>
              <a:rPr lang="en-GB" dirty="0"/>
              <a:t>Start with a wide focus and then focus inwards </a:t>
            </a:r>
          </a:p>
          <a:p>
            <a:r>
              <a:rPr lang="en-GB" dirty="0"/>
              <a:t>See book for list of tips to do research well</a:t>
            </a:r>
          </a:p>
          <a:p>
            <a:r>
              <a:rPr lang="en-GB" dirty="0"/>
              <a:t>Research is worthwhile!</a:t>
            </a:r>
          </a:p>
          <a:p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B970BC-2581-48D1-87D4-20372466A335}"/>
              </a:ext>
            </a:extLst>
          </p:cNvPr>
          <p:cNvSpPr txBox="1">
            <a:spLocks/>
          </p:cNvSpPr>
          <p:nvPr/>
        </p:nvSpPr>
        <p:spPr>
          <a:xfrm>
            <a:off x="6182684" y="1820374"/>
            <a:ext cx="54469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2970957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AE9C26-9DB9-DB9E-EC60-48C1B71FC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008477"/>
            <a:ext cx="4285630" cy="112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23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23C27-B52D-4C95-A152-4A8666AEF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1100"/>
            <a:ext cx="10515600" cy="1325563"/>
          </a:xfrm>
        </p:spPr>
        <p:txBody>
          <a:bodyPr/>
          <a:lstStyle/>
          <a:p>
            <a:r>
              <a:rPr lang="en-US" dirty="0"/>
              <a:t>Quantitative and qualitative research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04313-C6FA-456D-8742-8B033544F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1600"/>
            <a:ext cx="10515600" cy="4646400"/>
          </a:xfrm>
        </p:spPr>
        <p:txBody>
          <a:bodyPr>
            <a:spAutoFit/>
          </a:bodyPr>
          <a:lstStyle/>
          <a:p>
            <a:r>
              <a:rPr lang="en-US" dirty="0"/>
              <a:t>Quantitative</a:t>
            </a:r>
          </a:p>
          <a:p>
            <a:pPr lvl="1"/>
            <a:r>
              <a:rPr lang="en-US" dirty="0"/>
              <a:t>Uses numerical data</a:t>
            </a:r>
          </a:p>
          <a:p>
            <a:pPr lvl="1"/>
            <a:r>
              <a:rPr lang="en-US" dirty="0"/>
              <a:t>Answers questions such as: What? How much? How many?</a:t>
            </a:r>
          </a:p>
          <a:p>
            <a:r>
              <a:rPr lang="en-US" dirty="0"/>
              <a:t>Qualitative</a:t>
            </a:r>
          </a:p>
          <a:p>
            <a:pPr lvl="1"/>
            <a:r>
              <a:rPr lang="en-US" dirty="0"/>
              <a:t>Uses textual data (words, pictures, sounds)</a:t>
            </a:r>
          </a:p>
          <a:p>
            <a:pPr lvl="1"/>
            <a:r>
              <a:rPr lang="en-GB" dirty="0"/>
              <a:t>Answers questions such as How? Why?</a:t>
            </a:r>
          </a:p>
          <a:p>
            <a:r>
              <a:rPr lang="en-GB" dirty="0"/>
              <a:t>Both are subjective</a:t>
            </a:r>
          </a:p>
          <a:p>
            <a:r>
              <a:rPr lang="en-GB" dirty="0"/>
              <a:t>Can be complementary</a:t>
            </a:r>
          </a:p>
          <a:p>
            <a:r>
              <a:rPr lang="en-GB" dirty="0"/>
              <a:t>Quant + qual = mixed-methods</a:t>
            </a:r>
          </a:p>
          <a:p>
            <a:r>
              <a:rPr lang="en-GB" dirty="0"/>
              <a:t>Choice depends on research question</a:t>
            </a:r>
          </a:p>
        </p:txBody>
      </p:sp>
    </p:spTree>
    <p:extLst>
      <p:ext uri="{BB962C8B-B14F-4D97-AF65-F5344CB8AC3E}">
        <p14:creationId xmlns:p14="http://schemas.microsoft.com/office/powerpoint/2010/main" val="3355387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09B5B-2C97-44F4-B902-8944015E8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Solo or collaborative?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04198-335C-4D87-A81A-FB265A19C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Solo</a:t>
            </a:r>
          </a:p>
          <a:p>
            <a:pPr lvl="1"/>
            <a:r>
              <a:rPr lang="en-US" dirty="0"/>
              <a:t>Complete control</a:t>
            </a:r>
          </a:p>
          <a:p>
            <a:pPr lvl="1"/>
            <a:r>
              <a:rPr lang="en-US" dirty="0"/>
              <a:t>Complete responsibility</a:t>
            </a:r>
          </a:p>
          <a:p>
            <a:pPr lvl="1"/>
            <a:r>
              <a:rPr lang="en-US" dirty="0"/>
              <a:t>Simpler to </a:t>
            </a:r>
            <a:r>
              <a:rPr lang="en-GB" dirty="0"/>
              <a:t>organise</a:t>
            </a:r>
          </a:p>
          <a:p>
            <a:r>
              <a:rPr lang="en-US" dirty="0"/>
              <a:t>Collaborative</a:t>
            </a:r>
          </a:p>
          <a:p>
            <a:pPr lvl="1"/>
            <a:r>
              <a:rPr lang="en-US" dirty="0"/>
              <a:t>Shared knowledge, learn from others</a:t>
            </a:r>
          </a:p>
          <a:p>
            <a:pPr lvl="1"/>
            <a:r>
              <a:rPr lang="en-US" dirty="0"/>
              <a:t>Shared workload</a:t>
            </a:r>
          </a:p>
          <a:p>
            <a:pPr lvl="1"/>
            <a:r>
              <a:rPr lang="en-US" dirty="0"/>
              <a:t>Needs extra communication and management</a:t>
            </a:r>
          </a:p>
          <a:p>
            <a:r>
              <a:rPr lang="en-GB" dirty="0"/>
              <a:t>Can collaborate with other researchers, participants or service-users</a:t>
            </a:r>
          </a:p>
        </p:txBody>
      </p:sp>
    </p:spTree>
    <p:extLst>
      <p:ext uri="{BB962C8B-B14F-4D97-AF65-F5344CB8AC3E}">
        <p14:creationId xmlns:p14="http://schemas.microsoft.com/office/powerpoint/2010/main" val="286049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47B35-7BC5-4E6D-8753-61796E535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Involving participants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D6B53-D772-4096-BC05-BA7A6B7E5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80201"/>
          </a:xfrm>
        </p:spPr>
        <p:txBody>
          <a:bodyPr>
            <a:spAutoFit/>
          </a:bodyPr>
          <a:lstStyle/>
          <a:p>
            <a:r>
              <a:rPr lang="en-US" dirty="0"/>
              <a:t>Known as ‘participatory research’ or ‘participatory action research’</a:t>
            </a:r>
          </a:p>
          <a:p>
            <a:r>
              <a:rPr lang="en-US" dirty="0"/>
              <a:t>Can improve quality and relevance of research</a:t>
            </a:r>
          </a:p>
          <a:p>
            <a:r>
              <a:rPr lang="en-US" dirty="0"/>
              <a:t>Often requires more time and money</a:t>
            </a:r>
          </a:p>
          <a:p>
            <a:r>
              <a:rPr lang="en-US" dirty="0"/>
              <a:t>In many countries service users must be involved in service evaluation</a:t>
            </a:r>
          </a:p>
          <a:p>
            <a:r>
              <a:rPr lang="en-GB" dirty="0"/>
              <a:t>Participants can be involved at any or all research stages: data collection, analysis, dissemination, implementation</a:t>
            </a:r>
          </a:p>
          <a:p>
            <a:r>
              <a:rPr lang="en-GB" dirty="0"/>
              <a:t>Decision to include is complex and based on many different factors</a:t>
            </a:r>
          </a:p>
          <a:p>
            <a:r>
              <a:rPr lang="en-GB" dirty="0"/>
              <a:t>Consider how participation will benefit participants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6441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49F7A-A258-4FBE-8B6F-2844366AE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5200"/>
            <a:ext cx="4343400" cy="725488"/>
          </a:xfrm>
        </p:spPr>
        <p:txBody>
          <a:bodyPr/>
          <a:lstStyle/>
          <a:p>
            <a:r>
              <a:rPr lang="en-US" dirty="0"/>
              <a:t>Contents</a:t>
            </a:r>
            <a:endParaRPr lang="en-GB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2EA02CD-A805-6ACC-791C-B980FE3A2E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1374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47B35-7BC5-4E6D-8753-61796E535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Time-consuming methods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D6B53-D772-4096-BC05-BA7A6B7E5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26880"/>
          </a:xfrm>
        </p:spPr>
        <p:txBody>
          <a:bodyPr>
            <a:spAutoFit/>
          </a:bodyPr>
          <a:lstStyle/>
          <a:p>
            <a:r>
              <a:rPr lang="en-US" dirty="0"/>
              <a:t>Some methods require a lot of input and can be very expensive</a:t>
            </a:r>
          </a:p>
          <a:p>
            <a:r>
              <a:rPr lang="en-US" dirty="0"/>
              <a:t>Ask yourself whether they are worth the effort</a:t>
            </a:r>
          </a:p>
          <a:p>
            <a:r>
              <a:rPr lang="en-US" dirty="0"/>
              <a:t>Only use a maximum of one 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Randomised controlled trials</a:t>
            </a:r>
          </a:p>
          <a:p>
            <a:pPr lvl="1"/>
            <a:r>
              <a:rPr lang="en-US" dirty="0"/>
              <a:t>Systematic reviews and meta-analyses</a:t>
            </a:r>
          </a:p>
          <a:p>
            <a:pPr lvl="1"/>
            <a:r>
              <a:rPr lang="en-US" dirty="0"/>
              <a:t>Ethnography and participant observation</a:t>
            </a:r>
          </a:p>
          <a:p>
            <a:pPr lvl="1"/>
            <a:r>
              <a:rPr lang="en-US" dirty="0"/>
              <a:t>Social return on investment</a:t>
            </a:r>
          </a:p>
          <a:p>
            <a:r>
              <a:rPr lang="en-US" dirty="0"/>
              <a:t>See book for details of these methods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66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EFC0-14B4-CA1C-82D6-0EB09741F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280" y="1889760"/>
            <a:ext cx="5750560" cy="353568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latin typeface="Poppins Light" panose="00000400000000000000" pitchFamily="2" charset="0"/>
                <a:cs typeface="Poppins Light" panose="00000400000000000000" pitchFamily="2" charset="0"/>
              </a:rPr>
              <a:t>Chapter 3</a:t>
            </a:r>
            <a:br>
              <a:rPr lang="en-US" dirty="0"/>
            </a:br>
            <a: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  <a:t>Research and </a:t>
            </a:r>
            <a:b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</a:br>
            <a: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  <a:t>Evaluation Ethics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3759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23006-FB07-43EB-8945-9590685E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325"/>
            <a:ext cx="7645400" cy="1325563"/>
          </a:xfrm>
        </p:spPr>
        <p:txBody>
          <a:bodyPr/>
          <a:lstStyle/>
          <a:p>
            <a:r>
              <a:rPr lang="en-US" dirty="0"/>
              <a:t>Chapter 3: Research and </a:t>
            </a:r>
            <a:br>
              <a:rPr lang="en-US" dirty="0"/>
            </a:br>
            <a:r>
              <a:rPr lang="en-US" dirty="0"/>
              <a:t>Evaluation Ethics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80DED-34CA-4C48-99CD-F71227F1B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2825"/>
            <a:ext cx="10515600" cy="4351338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Research ethics management</a:t>
            </a:r>
          </a:p>
          <a:p>
            <a:r>
              <a:rPr lang="en-US" dirty="0"/>
              <a:t>Researcher wellbeing</a:t>
            </a:r>
          </a:p>
          <a:p>
            <a:r>
              <a:rPr lang="en-US" dirty="0"/>
              <a:t>Ethics throughout the research process</a:t>
            </a:r>
          </a:p>
        </p:txBody>
      </p:sp>
    </p:spTree>
    <p:extLst>
      <p:ext uri="{BB962C8B-B14F-4D97-AF65-F5344CB8AC3E}">
        <p14:creationId xmlns:p14="http://schemas.microsoft.com/office/powerpoint/2010/main" val="2270690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09CF5-D1A3-4231-B627-5B74797BB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C7518-78EF-471E-96E3-2C4C8DC25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GB" dirty="0"/>
              <a:t>Ethics = rules/codes of conduct</a:t>
            </a:r>
          </a:p>
          <a:p>
            <a:pPr lvl="0"/>
            <a:r>
              <a:rPr lang="en-GB" dirty="0"/>
              <a:t>Many disciplines have their own ethics codes</a:t>
            </a:r>
          </a:p>
          <a:p>
            <a:pPr lvl="0"/>
            <a:r>
              <a:rPr lang="en-GB" dirty="0"/>
              <a:t>Research ethics are distinct from service ethics</a:t>
            </a:r>
          </a:p>
          <a:p>
            <a:pPr lvl="0"/>
            <a:r>
              <a:rPr lang="en-GB" dirty="0"/>
              <a:t>Different codes for different types of research e.g. psychological research, social research, market research etc.</a:t>
            </a:r>
          </a:p>
          <a:p>
            <a:pPr lvl="0"/>
            <a:r>
              <a:rPr lang="en-GB" dirty="0"/>
              <a:t>Research ethics is informed by medical ethics</a:t>
            </a:r>
          </a:p>
        </p:txBody>
      </p:sp>
    </p:spTree>
    <p:extLst>
      <p:ext uri="{BB962C8B-B14F-4D97-AF65-F5344CB8AC3E}">
        <p14:creationId xmlns:p14="http://schemas.microsoft.com/office/powerpoint/2010/main" val="448893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FAE4E-4A62-4A19-B7F7-358967A5D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ethics management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BD704-1C22-4FF9-BED3-A9415EACC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Ethical dilemmas are inevitable</a:t>
            </a:r>
          </a:p>
          <a:p>
            <a:r>
              <a:rPr lang="en-US" dirty="0"/>
              <a:t>These can be reduced and managed but not eradicated</a:t>
            </a:r>
          </a:p>
          <a:p>
            <a:r>
              <a:rPr lang="en-GB" dirty="0"/>
              <a:t>Large organisations may use ‘research ethics committees’ or similar to manage ethics</a:t>
            </a:r>
          </a:p>
          <a:p>
            <a:r>
              <a:rPr lang="en-GB" dirty="0"/>
              <a:t>Gaining approval from research ethics committees can be lengthy and difficult</a:t>
            </a:r>
          </a:p>
          <a:p>
            <a:r>
              <a:rPr lang="en-GB" dirty="0"/>
              <a:t>Research ethics committees are not infallible!</a:t>
            </a:r>
          </a:p>
        </p:txBody>
      </p:sp>
    </p:spTree>
    <p:extLst>
      <p:ext uri="{BB962C8B-B14F-4D97-AF65-F5344CB8AC3E}">
        <p14:creationId xmlns:p14="http://schemas.microsoft.com/office/powerpoint/2010/main" val="2524083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6FD76-1546-4F72-9B7F-11064971B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Researcher wellbeing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F295E-32C2-4945-BB52-98E1518F5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all research ethics committees consider researcher wellbeing</a:t>
            </a:r>
          </a:p>
          <a:p>
            <a:r>
              <a:rPr lang="en-US" dirty="0"/>
              <a:t>Researchers are largely responsible for their own wellbeing</a:t>
            </a:r>
          </a:p>
          <a:p>
            <a:r>
              <a:rPr lang="en-US" dirty="0"/>
              <a:t>Pressures from managers, commissioners, participants, resource constraints, colleagues etc. can affect your wellbeing</a:t>
            </a:r>
          </a:p>
          <a:p>
            <a:r>
              <a:rPr lang="en-US" dirty="0"/>
              <a:t>Preparation, planning and peer support can help</a:t>
            </a:r>
          </a:p>
          <a:p>
            <a:r>
              <a:rPr lang="en-US" dirty="0"/>
              <a:t>Look after yourself!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7220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A968F-A637-44FB-8AED-43C02428E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0565"/>
            <a:ext cx="10515600" cy="1325563"/>
          </a:xfrm>
        </p:spPr>
        <p:txBody>
          <a:bodyPr/>
          <a:lstStyle/>
          <a:p>
            <a:r>
              <a:rPr lang="en-US" dirty="0"/>
              <a:t>Ethics throughout the research process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F7DA4-A16D-4754-8A43-5E2F3A229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106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Ethical issues are present at every stage</a:t>
            </a:r>
          </a:p>
          <a:p>
            <a:r>
              <a:rPr lang="en-US" dirty="0"/>
              <a:t>Document how you are managing ethics</a:t>
            </a:r>
          </a:p>
          <a:p>
            <a:r>
              <a:rPr lang="en-US" dirty="0"/>
              <a:t>Planning – what is aim of research, who will benefit?</a:t>
            </a:r>
          </a:p>
          <a:p>
            <a:r>
              <a:rPr lang="en-GB" dirty="0"/>
              <a:t>Secondary data collection – how to present, potential pre-existing bias, fair representation</a:t>
            </a:r>
          </a:p>
          <a:p>
            <a:r>
              <a:rPr lang="en-GB" dirty="0"/>
              <a:t>Primary data collection – what to collect, how, when and from whom, data storage and security, participants’ wellbeing,</a:t>
            </a:r>
          </a:p>
          <a:p>
            <a:r>
              <a:rPr lang="en-GB" dirty="0"/>
              <a:t>Data analysis – don’t exclude data, advocate for participants,</a:t>
            </a:r>
          </a:p>
        </p:txBody>
      </p:sp>
    </p:spTree>
    <p:extLst>
      <p:ext uri="{BB962C8B-B14F-4D97-AF65-F5344CB8AC3E}">
        <p14:creationId xmlns:p14="http://schemas.microsoft.com/office/powerpoint/2010/main" val="2244492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F7DA4-A16D-4754-8A43-5E2F3A229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3465"/>
            <a:ext cx="10515600" cy="4351338"/>
          </a:xfrm>
        </p:spPr>
        <p:txBody>
          <a:bodyPr/>
          <a:lstStyle/>
          <a:p>
            <a:r>
              <a:rPr lang="en-US" dirty="0"/>
              <a:t>Reporting – must be evidence based, consider audience, clear and concise</a:t>
            </a:r>
          </a:p>
          <a:p>
            <a:r>
              <a:rPr lang="en-US" dirty="0"/>
              <a:t>Dissemination – who sees your results, how are they presented</a:t>
            </a:r>
          </a:p>
          <a:p>
            <a:r>
              <a:rPr lang="en-US" dirty="0"/>
              <a:t>Outputs – does research support change, what will change, how will change be managed and measured 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0844F13-187E-C1D3-5C69-51202732FF24}"/>
              </a:ext>
            </a:extLst>
          </p:cNvPr>
          <p:cNvSpPr txBox="1">
            <a:spLocks/>
          </p:cNvSpPr>
          <p:nvPr/>
        </p:nvSpPr>
        <p:spPr>
          <a:xfrm>
            <a:off x="838200" y="7105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Ethics throughout the research process (continued)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035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EFC0-14B4-CA1C-82D6-0EB09741F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280" y="1889760"/>
            <a:ext cx="5750560" cy="353568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latin typeface="Poppins Light" panose="00000400000000000000" pitchFamily="2" charset="0"/>
                <a:cs typeface="Poppins Light" panose="00000400000000000000" pitchFamily="2" charset="0"/>
              </a:rPr>
              <a:t>Chapter 4</a:t>
            </a:r>
            <a:br>
              <a:rPr lang="en-US" dirty="0"/>
            </a:br>
            <a: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  <a:t>Methodologies, Approaches And Theories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498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23006-FB07-43EB-8945-9590685E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885"/>
            <a:ext cx="10515600" cy="1325563"/>
          </a:xfrm>
        </p:spPr>
        <p:txBody>
          <a:bodyPr/>
          <a:lstStyle/>
          <a:p>
            <a:r>
              <a:rPr lang="en-US" dirty="0"/>
              <a:t>Chapter 4: Methodologies, Approaches And Theories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80DED-34CA-4C48-99CD-F71227F1B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385"/>
            <a:ext cx="10515600" cy="4351338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Methodologies, methods and approaches</a:t>
            </a:r>
          </a:p>
          <a:p>
            <a:r>
              <a:rPr lang="en-US" dirty="0"/>
              <a:t>Common methodologies</a:t>
            </a:r>
          </a:p>
          <a:p>
            <a:r>
              <a:rPr lang="en-US" dirty="0"/>
              <a:t>Ontology and epistemology</a:t>
            </a:r>
          </a:p>
          <a:p>
            <a:r>
              <a:rPr lang="en-US" dirty="0"/>
              <a:t>Common types of research</a:t>
            </a:r>
          </a:p>
          <a:p>
            <a:r>
              <a:rPr lang="en-US" dirty="0"/>
              <a:t>The role of theory</a:t>
            </a:r>
          </a:p>
          <a:p>
            <a:r>
              <a:rPr lang="en-US" dirty="0"/>
              <a:t>Theory, research and practice</a:t>
            </a:r>
          </a:p>
        </p:txBody>
      </p:sp>
    </p:spTree>
    <p:extLst>
      <p:ext uri="{BB962C8B-B14F-4D97-AF65-F5344CB8AC3E}">
        <p14:creationId xmlns:p14="http://schemas.microsoft.com/office/powerpoint/2010/main" val="1684153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2EA02CD-A805-6ACC-791C-B980FE3A2E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59828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CDC8AE4A-69E8-6767-C9CD-68CA67173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5200"/>
            <a:ext cx="7147560" cy="725488"/>
          </a:xfrm>
        </p:spPr>
        <p:txBody>
          <a:bodyPr/>
          <a:lstStyle/>
          <a:p>
            <a:r>
              <a:rPr lang="en-US" dirty="0"/>
              <a:t>Contents continued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1031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09CF5-D1A3-4231-B627-5B74797BB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C7518-78EF-471E-96E3-2C4C8DC25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GB" dirty="0"/>
              <a:t>Important to understand difference between:  </a:t>
            </a:r>
          </a:p>
          <a:p>
            <a:pPr lvl="1"/>
            <a:r>
              <a:rPr lang="en-GB" dirty="0"/>
              <a:t>Methodologies</a:t>
            </a:r>
          </a:p>
          <a:p>
            <a:pPr lvl="1"/>
            <a:r>
              <a:rPr lang="en-GB" dirty="0"/>
              <a:t>Approaches</a:t>
            </a:r>
          </a:p>
          <a:p>
            <a:pPr lvl="1"/>
            <a:r>
              <a:rPr lang="en-GB" dirty="0"/>
              <a:t>Methods</a:t>
            </a:r>
          </a:p>
          <a:p>
            <a:pPr lvl="0"/>
            <a:r>
              <a:rPr lang="en-GB" dirty="0"/>
              <a:t>This chapter will help clarify terminology and relationships between different terms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78145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F2A19-2975-49EB-8494-92F25E6F8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1525"/>
            <a:ext cx="8173720" cy="1325563"/>
          </a:xfrm>
        </p:spPr>
        <p:txBody>
          <a:bodyPr/>
          <a:lstStyle/>
          <a:p>
            <a:r>
              <a:rPr lang="en-US" dirty="0"/>
              <a:t>Methodologies, methods and approaches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F26DB-314A-4391-93E6-990233FDC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2025"/>
            <a:ext cx="10515600" cy="4351338"/>
          </a:xfrm>
        </p:spPr>
        <p:txBody>
          <a:bodyPr/>
          <a:lstStyle/>
          <a:p>
            <a:r>
              <a:rPr lang="en-US" dirty="0"/>
              <a:t>Methodology = a </a:t>
            </a:r>
            <a:r>
              <a:rPr lang="en-GB" dirty="0"/>
              <a:t>framework for research based on views, beliefs and values e.g. participatory research</a:t>
            </a:r>
          </a:p>
          <a:p>
            <a:r>
              <a:rPr lang="en-GB" dirty="0"/>
              <a:t>Method = a tool used by researchers to collect, analyse and present data e.g. interviews</a:t>
            </a:r>
          </a:p>
          <a:p>
            <a:r>
              <a:rPr lang="en-GB" dirty="0"/>
              <a:t>Approach = similar to methodology but without a coherent and logical framework e.g. evaluation</a:t>
            </a:r>
          </a:p>
          <a:p>
            <a:r>
              <a:rPr lang="en-GB" dirty="0"/>
              <a:t>Order is usually: research question → methodology → approach → method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6298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B5524-A3C4-4D35-844A-43ED6D55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methodologies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54FA-BCCF-465E-9C4D-7172143B8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26798"/>
          </a:xfrm>
        </p:spPr>
        <p:txBody>
          <a:bodyPr>
            <a:spAutoFit/>
          </a:bodyPr>
          <a:lstStyle/>
          <a:p>
            <a:pPr>
              <a:tabLst>
                <a:tab pos="2238375" algn="l"/>
              </a:tabLst>
            </a:pPr>
            <a:r>
              <a:rPr lang="en-US" dirty="0"/>
              <a:t>Positivist = 	built on perceived objectivity</a:t>
            </a:r>
            <a:br>
              <a:rPr lang="en-US" dirty="0"/>
            </a:br>
            <a:r>
              <a:rPr lang="en-US" dirty="0"/>
              <a:t>	relies on observation, data and statistics</a:t>
            </a:r>
            <a:br>
              <a:rPr lang="en-US" dirty="0"/>
            </a:br>
            <a:r>
              <a:rPr lang="en-US" dirty="0"/>
              <a:t>	dismisses emotion and personal values</a:t>
            </a:r>
            <a:br>
              <a:rPr lang="en-US" dirty="0"/>
            </a:br>
            <a:r>
              <a:rPr lang="en-US" dirty="0"/>
              <a:t>	useful to test concise hypotheses</a:t>
            </a:r>
          </a:p>
          <a:p>
            <a:pPr>
              <a:tabLst>
                <a:tab pos="2238375" algn="l"/>
              </a:tabLst>
            </a:pPr>
            <a:endParaRPr lang="en-US" dirty="0"/>
          </a:p>
          <a:p>
            <a:pPr>
              <a:tabLst>
                <a:tab pos="2238375" algn="l"/>
              </a:tabLst>
            </a:pPr>
            <a:r>
              <a:rPr lang="en-US" dirty="0"/>
              <a:t>Realist = 	</a:t>
            </a:r>
            <a:r>
              <a:rPr lang="en-GB" dirty="0"/>
              <a:t>uses theory</a:t>
            </a:r>
            <a:br>
              <a:rPr lang="en-GB" dirty="0"/>
            </a:br>
            <a:r>
              <a:rPr lang="en-GB" dirty="0"/>
              <a:t>	recognises complexity and acknowledges context</a:t>
            </a:r>
            <a:br>
              <a:rPr lang="en-GB" dirty="0"/>
            </a:br>
            <a:r>
              <a:rPr lang="en-GB" dirty="0"/>
              <a:t>	can answer what, why and how questions</a:t>
            </a:r>
            <a:br>
              <a:rPr lang="en-GB" dirty="0"/>
            </a:br>
            <a:r>
              <a:rPr lang="en-GB" dirty="0"/>
              <a:t>	good for complex issues</a:t>
            </a:r>
            <a:br>
              <a:rPr lang="en-GB" dirty="0"/>
            </a:br>
            <a:r>
              <a:rPr lang="en-GB" dirty="0"/>
              <a:t>	can be expensive and resource intense</a:t>
            </a:r>
          </a:p>
        </p:txBody>
      </p:sp>
    </p:spTree>
    <p:extLst>
      <p:ext uri="{BB962C8B-B14F-4D97-AF65-F5344CB8AC3E}">
        <p14:creationId xmlns:p14="http://schemas.microsoft.com/office/powerpoint/2010/main" val="12636688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B5524-A3C4-4D35-844A-43ED6D55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methodologies (cont)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54FA-BCCF-465E-9C4D-7172143B8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8490" cy="3451201"/>
          </a:xfrm>
        </p:spPr>
        <p:txBody>
          <a:bodyPr>
            <a:spAutoFit/>
          </a:bodyPr>
          <a:lstStyle/>
          <a:p>
            <a:pPr>
              <a:tabLst>
                <a:tab pos="2868613" algn="l"/>
              </a:tabLst>
            </a:pPr>
            <a:r>
              <a:rPr lang="en-GB" dirty="0"/>
              <a:t>Constructionist = 	social phenomena constructed by social players</a:t>
            </a:r>
            <a:br>
              <a:rPr lang="en-GB" dirty="0"/>
            </a:br>
            <a:r>
              <a:rPr lang="en-GB" dirty="0"/>
              <a:t>	acknowledges subjectivity</a:t>
            </a:r>
            <a:br>
              <a:rPr lang="en-GB" dirty="0"/>
            </a:br>
            <a:r>
              <a:rPr lang="en-GB" dirty="0"/>
              <a:t>	each person has their own reality</a:t>
            </a:r>
            <a:br>
              <a:rPr lang="en-GB" dirty="0"/>
            </a:br>
            <a:r>
              <a:rPr lang="en-GB" dirty="0"/>
              <a:t>	good for testing perspectives e.g. public consultations</a:t>
            </a:r>
          </a:p>
          <a:p>
            <a:pPr>
              <a:tabLst>
                <a:tab pos="2868613" algn="l"/>
              </a:tabLst>
            </a:pPr>
            <a:endParaRPr lang="en-GB" dirty="0"/>
          </a:p>
          <a:p>
            <a:pPr>
              <a:tabLst>
                <a:tab pos="2868613" algn="l"/>
              </a:tabLst>
            </a:pPr>
            <a:r>
              <a:rPr lang="en-GB" dirty="0"/>
              <a:t>Interpretivist = 	reality is interpreted rather than constructed</a:t>
            </a:r>
            <a:br>
              <a:rPr lang="en-GB" dirty="0"/>
            </a:br>
            <a:r>
              <a:rPr lang="en-GB" dirty="0"/>
              <a:t>	results can’t be replicated</a:t>
            </a:r>
            <a:br>
              <a:rPr lang="en-GB" dirty="0"/>
            </a:br>
            <a:r>
              <a:rPr lang="en-GB" dirty="0"/>
              <a:t>	acknowledges subjectivity and personal values</a:t>
            </a:r>
          </a:p>
        </p:txBody>
      </p:sp>
    </p:spTree>
    <p:extLst>
      <p:ext uri="{BB962C8B-B14F-4D97-AF65-F5344CB8AC3E}">
        <p14:creationId xmlns:p14="http://schemas.microsoft.com/office/powerpoint/2010/main" val="30734382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B5524-A3C4-4D35-844A-43ED6D55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methodologies (cont)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54FA-BCCF-465E-9C4D-7172143B8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786240" cy="1643527"/>
          </a:xfrm>
        </p:spPr>
        <p:txBody>
          <a:bodyPr wrap="square">
            <a:spAutoFit/>
          </a:bodyPr>
          <a:lstStyle/>
          <a:p>
            <a:pPr>
              <a:tabLst>
                <a:tab pos="2774950" algn="l"/>
              </a:tabLst>
            </a:pPr>
            <a:r>
              <a:rPr lang="en-GB" dirty="0"/>
              <a:t>Transformative = 	aims to effect change that reduces power imbalances </a:t>
            </a:r>
            <a:br>
              <a:rPr lang="en-GB" dirty="0"/>
            </a:br>
            <a:r>
              <a:rPr lang="en-GB" dirty="0"/>
              <a:t>	strong ethical focus</a:t>
            </a:r>
            <a:br>
              <a:rPr lang="en-GB" dirty="0"/>
            </a:br>
            <a:r>
              <a:rPr lang="en-GB" dirty="0"/>
              <a:t>	championed by marginalised groups</a:t>
            </a:r>
            <a:br>
              <a:rPr lang="en-GB" dirty="0"/>
            </a:br>
            <a:r>
              <a:rPr lang="en-GB" dirty="0"/>
              <a:t>	subjective and can be lengthy</a:t>
            </a:r>
          </a:p>
        </p:txBody>
      </p:sp>
    </p:spTree>
    <p:extLst>
      <p:ext uri="{BB962C8B-B14F-4D97-AF65-F5344CB8AC3E}">
        <p14:creationId xmlns:p14="http://schemas.microsoft.com/office/powerpoint/2010/main" val="2251651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B5524-A3C4-4D35-844A-43ED6D55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Ontology and epistemology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54FA-BCCF-465E-9C4D-7172143B8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8490" cy="3448123"/>
          </a:xfrm>
        </p:spPr>
        <p:txBody>
          <a:bodyPr>
            <a:spAutoFit/>
          </a:bodyPr>
          <a:lstStyle/>
          <a:p>
            <a:pPr>
              <a:tabLst>
                <a:tab pos="2868613" algn="l"/>
              </a:tabLst>
            </a:pPr>
            <a:r>
              <a:rPr lang="en-GB" dirty="0"/>
              <a:t>Methodologies align with specific views of ontology and epistemology</a:t>
            </a:r>
          </a:p>
          <a:p>
            <a:pPr>
              <a:tabLst>
                <a:tab pos="2868613" algn="l"/>
              </a:tabLst>
            </a:pPr>
            <a:r>
              <a:rPr lang="en-GB" dirty="0"/>
              <a:t>Ontology = the ‘study of being’, how is the world viewed?</a:t>
            </a:r>
          </a:p>
          <a:p>
            <a:pPr>
              <a:tabLst>
                <a:tab pos="2868613" algn="l"/>
              </a:tabLst>
            </a:pPr>
            <a:r>
              <a:rPr lang="en-GB" dirty="0"/>
              <a:t>Epistemology = the ‘study of knowledge’, how are things learned?</a:t>
            </a:r>
          </a:p>
          <a:p>
            <a:pPr>
              <a:tabLst>
                <a:tab pos="2868613" algn="l"/>
              </a:tabLst>
            </a:pPr>
            <a:r>
              <a:rPr lang="en-GB" dirty="0"/>
              <a:t>Everyone has their own views on ontology and epistemology</a:t>
            </a:r>
          </a:p>
          <a:p>
            <a:pPr>
              <a:tabLst>
                <a:tab pos="2868613" algn="l"/>
              </a:tabLst>
            </a:pPr>
            <a:r>
              <a:rPr lang="en-GB" dirty="0"/>
              <a:t>Your views will shape your research</a:t>
            </a:r>
          </a:p>
          <a:p>
            <a:pPr>
              <a:tabLst>
                <a:tab pos="2868613" algn="l"/>
              </a:tabLst>
            </a:pPr>
            <a:r>
              <a:rPr lang="en-GB" dirty="0"/>
              <a:t>See Table 4.1 for methodologies mapped against views on ontology, epistemology and methods commonly used</a:t>
            </a:r>
          </a:p>
        </p:txBody>
      </p:sp>
    </p:spTree>
    <p:extLst>
      <p:ext uri="{BB962C8B-B14F-4D97-AF65-F5344CB8AC3E}">
        <p14:creationId xmlns:p14="http://schemas.microsoft.com/office/powerpoint/2010/main" val="22616513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B5524-A3C4-4D35-844A-43ED6D55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types of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54FA-BCCF-465E-9C4D-7172143B8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8490" cy="4486356"/>
          </a:xfrm>
        </p:spPr>
        <p:txBody>
          <a:bodyPr>
            <a:spAutoFit/>
          </a:bodyPr>
          <a:lstStyle/>
          <a:p>
            <a:pPr>
              <a:tabLst>
                <a:tab pos="2690813" algn="l"/>
              </a:tabLst>
            </a:pPr>
            <a:r>
              <a:rPr lang="en-US" dirty="0"/>
              <a:t>Action =	</a:t>
            </a:r>
            <a:r>
              <a:rPr lang="en-GB" dirty="0"/>
              <a:t>groups investigate their own situation or practices</a:t>
            </a:r>
            <a:br>
              <a:rPr lang="en-GB" dirty="0"/>
            </a:br>
            <a:r>
              <a:rPr lang="en-GB" dirty="0"/>
              <a:t>	can be facilitated or not</a:t>
            </a:r>
            <a:br>
              <a:rPr lang="en-GB" dirty="0"/>
            </a:br>
            <a:r>
              <a:rPr lang="en-GB" dirty="0"/>
              <a:t>	highly collaborative</a:t>
            </a:r>
            <a:br>
              <a:rPr lang="en-GB" dirty="0"/>
            </a:br>
            <a:r>
              <a:rPr lang="en-GB" dirty="0"/>
              <a:t>	plan → act → observe → reflect</a:t>
            </a:r>
            <a:br>
              <a:rPr lang="en-GB" dirty="0"/>
            </a:br>
            <a:r>
              <a:rPr lang="en-GB" dirty="0"/>
              <a:t>	is an approach rather than method</a:t>
            </a:r>
          </a:p>
          <a:p>
            <a:pPr>
              <a:tabLst>
                <a:tab pos="2690813" algn="l"/>
              </a:tabLst>
            </a:pPr>
            <a:r>
              <a:rPr lang="en-GB" dirty="0"/>
              <a:t>Evaluation = 	assesses value of a service, intervention or policy</a:t>
            </a:r>
            <a:br>
              <a:rPr lang="en-GB" dirty="0"/>
            </a:br>
            <a:r>
              <a:rPr lang="en-GB" dirty="0"/>
              <a:t>	process evaluation = how results are achieved</a:t>
            </a:r>
            <a:br>
              <a:rPr lang="en-GB" dirty="0"/>
            </a:br>
            <a:r>
              <a:rPr lang="en-GB" dirty="0"/>
              <a:t>	outcome evaluation = what changes for beneficiaries</a:t>
            </a:r>
            <a:br>
              <a:rPr lang="en-GB" dirty="0"/>
            </a:br>
            <a:r>
              <a:rPr lang="en-GB" dirty="0"/>
              <a:t>	impact evaluation = what effect has been achieved</a:t>
            </a:r>
            <a:br>
              <a:rPr lang="en-GB" dirty="0"/>
            </a:br>
            <a:r>
              <a:rPr lang="en-GB" dirty="0"/>
              <a:t>	projects can use mix of evaluations</a:t>
            </a:r>
            <a:br>
              <a:rPr lang="en-GB" dirty="0"/>
            </a:br>
            <a:r>
              <a:rPr lang="en-GB" dirty="0"/>
              <a:t>	results in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6500110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B5524-A3C4-4D35-844A-43ED6D55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types of research </a:t>
            </a:r>
            <a:br>
              <a:rPr lang="en-US" dirty="0"/>
            </a:br>
            <a:r>
              <a:rPr lang="en-US" dirty="0"/>
              <a:t>(cont)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54FA-BCCF-465E-9C4D-7172143B8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8490" cy="4486356"/>
          </a:xfrm>
        </p:spPr>
        <p:txBody>
          <a:bodyPr>
            <a:spAutoFit/>
          </a:bodyPr>
          <a:lstStyle/>
          <a:p>
            <a:pPr>
              <a:tabLst>
                <a:tab pos="2963863" algn="l"/>
              </a:tabLst>
            </a:pPr>
            <a:r>
              <a:rPr lang="en-US" dirty="0"/>
              <a:t>Mixed methods =	combines qualitative and quantitative methods</a:t>
            </a:r>
            <a:br>
              <a:rPr lang="en-GB" dirty="0"/>
            </a:br>
            <a:r>
              <a:rPr lang="en-GB" dirty="0"/>
              <a:t>	methods mixed at any or all stages of research	</a:t>
            </a:r>
            <a:br>
              <a:rPr lang="en-GB" dirty="0"/>
            </a:br>
            <a:r>
              <a:rPr lang="en-GB" dirty="0"/>
              <a:t>	different methods used with different methodologies 	(see Table 4.1)</a:t>
            </a:r>
            <a:br>
              <a:rPr lang="en-GB" dirty="0"/>
            </a:br>
            <a:r>
              <a:rPr lang="en-GB" dirty="0"/>
              <a:t>	requires careful thought and planning at outset</a:t>
            </a:r>
          </a:p>
          <a:p>
            <a:pPr>
              <a:tabLst>
                <a:tab pos="2963863" algn="l"/>
              </a:tabLst>
            </a:pPr>
            <a:r>
              <a:rPr lang="en-GB" dirty="0"/>
              <a:t>Art-based = 	visual, written, musical, performance</a:t>
            </a:r>
            <a:br>
              <a:rPr lang="en-GB" dirty="0"/>
            </a:br>
            <a:r>
              <a:rPr lang="en-GB" dirty="0"/>
              <a:t>	good for sensitive subjects</a:t>
            </a:r>
            <a:br>
              <a:rPr lang="en-GB" dirty="0"/>
            </a:br>
            <a:r>
              <a:rPr lang="en-GB" dirty="0"/>
              <a:t>	good for people who struggle with communication</a:t>
            </a:r>
            <a:br>
              <a:rPr lang="en-GB" dirty="0"/>
            </a:br>
            <a:r>
              <a:rPr lang="en-GB" dirty="0"/>
              <a:t>	be realistic about whether (or not) you need art skills</a:t>
            </a:r>
            <a:br>
              <a:rPr lang="en-GB" dirty="0"/>
            </a:br>
            <a:r>
              <a:rPr lang="en-GB" dirty="0"/>
              <a:t>	</a:t>
            </a:r>
            <a:br>
              <a:rPr lang="en-GB" dirty="0"/>
            </a:b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510121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B5524-A3C4-4D35-844A-43ED6D55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types of research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54FA-BCCF-465E-9C4D-7172143B8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8490" cy="2419124"/>
          </a:xfrm>
        </p:spPr>
        <p:txBody>
          <a:bodyPr>
            <a:spAutoFit/>
          </a:bodyPr>
          <a:lstStyle/>
          <a:p>
            <a:pPr>
              <a:tabLst>
                <a:tab pos="3227388" algn="l"/>
              </a:tabLst>
            </a:pPr>
            <a:r>
              <a:rPr lang="en-US" dirty="0"/>
              <a:t>Digitally mediated =	uses new technologies</a:t>
            </a:r>
            <a:br>
              <a:rPr lang="en-US" dirty="0"/>
            </a:br>
            <a:r>
              <a:rPr lang="en-US" dirty="0"/>
              <a:t>	</a:t>
            </a:r>
            <a:r>
              <a:rPr lang="en-GB" dirty="0"/>
              <a:t>smartphones, apps, social media, software etc</a:t>
            </a:r>
            <a:br>
              <a:rPr lang="en-GB" dirty="0"/>
            </a:br>
            <a:r>
              <a:rPr lang="en-GB" dirty="0"/>
              <a:t>	consent can be an issue</a:t>
            </a:r>
            <a:br>
              <a:rPr lang="en-GB" dirty="0"/>
            </a:br>
            <a:r>
              <a:rPr lang="en-GB" dirty="0"/>
              <a:t>	consider participants’ level of digital engagement	beware of information overload	</a:t>
            </a:r>
            <a:br>
              <a:rPr lang="en-GB" dirty="0"/>
            </a:b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477237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B5524-A3C4-4D35-844A-43ED6D55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54FA-BCCF-465E-9C4D-7172143B8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8490" cy="4742837"/>
          </a:xfrm>
        </p:spPr>
        <p:txBody>
          <a:bodyPr>
            <a:spAutoFit/>
          </a:bodyPr>
          <a:lstStyle/>
          <a:p>
            <a:pPr>
              <a:tabLst>
                <a:tab pos="3227388" algn="l"/>
              </a:tabLst>
            </a:pPr>
            <a:r>
              <a:rPr lang="en-US" dirty="0"/>
              <a:t>Three main types – used separately or in combination</a:t>
            </a:r>
          </a:p>
          <a:p>
            <a:pPr>
              <a:tabLst>
                <a:tab pos="3227388" algn="l"/>
              </a:tabLst>
            </a:pPr>
            <a:r>
              <a:rPr lang="en-US" dirty="0"/>
              <a:t>Formal theory =	e.g. Marxist, post-modern, attachment</a:t>
            </a:r>
            <a:br>
              <a:rPr lang="en-US" dirty="0"/>
            </a:br>
            <a:r>
              <a:rPr lang="en-US" dirty="0"/>
              <a:t>	explicit in academic research…</a:t>
            </a:r>
            <a:br>
              <a:rPr lang="en-US" dirty="0"/>
            </a:br>
            <a:r>
              <a:rPr lang="en-US" dirty="0"/>
              <a:t>	… but can benefit all types of research</a:t>
            </a:r>
            <a:br>
              <a:rPr lang="en-US" dirty="0"/>
            </a:br>
            <a:r>
              <a:rPr lang="en-GB" dirty="0"/>
              <a:t>	useful framework</a:t>
            </a:r>
          </a:p>
          <a:p>
            <a:pPr>
              <a:tabLst>
                <a:tab pos="3227388" algn="l"/>
              </a:tabLst>
            </a:pPr>
            <a:r>
              <a:rPr lang="en-GB" dirty="0"/>
              <a:t>Informal theory = 	based on lived experience</a:t>
            </a:r>
            <a:br>
              <a:rPr lang="en-GB" dirty="0"/>
            </a:br>
            <a:r>
              <a:rPr lang="en-GB" dirty="0"/>
              <a:t>	largely undocumented</a:t>
            </a:r>
            <a:br>
              <a:rPr lang="en-GB" dirty="0"/>
            </a:br>
            <a:r>
              <a:rPr lang="en-GB" dirty="0"/>
              <a:t>	can be as valid as formal theory</a:t>
            </a:r>
            <a:br>
              <a:rPr lang="en-GB" dirty="0"/>
            </a:br>
            <a:r>
              <a:rPr lang="en-GB" dirty="0"/>
              <a:t>	useful to develop your own</a:t>
            </a:r>
          </a:p>
          <a:p>
            <a:pPr>
              <a:tabLst>
                <a:tab pos="3227388" algn="l"/>
              </a:tabLst>
            </a:pPr>
            <a:r>
              <a:rPr lang="en-GB" dirty="0"/>
              <a:t>Generated theory = 	grows from your research</a:t>
            </a:r>
            <a:br>
              <a:rPr lang="en-GB" dirty="0"/>
            </a:br>
            <a:r>
              <a:rPr lang="en-GB" dirty="0"/>
              <a:t>	uses iterative process of analysis and refinement</a:t>
            </a:r>
          </a:p>
        </p:txBody>
      </p:sp>
    </p:spTree>
    <p:extLst>
      <p:ext uri="{BB962C8B-B14F-4D97-AF65-F5344CB8AC3E}">
        <p14:creationId xmlns:p14="http://schemas.microsoft.com/office/powerpoint/2010/main" val="3739248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EFC0-14B4-CA1C-82D6-0EB09741F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280" y="1889760"/>
            <a:ext cx="5750560" cy="226568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Poppins Light" panose="00000400000000000000" pitchFamily="2" charset="0"/>
                <a:cs typeface="Poppins Light" panose="00000400000000000000" pitchFamily="2" charset="0"/>
              </a:rPr>
              <a:t>Chapter 1</a:t>
            </a:r>
            <a:br>
              <a:rPr lang="en-US" dirty="0"/>
            </a:br>
            <a: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  <a:t>Introduction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40861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B5524-A3C4-4D35-844A-43ED6D55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Theory, research and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54FA-BCCF-465E-9C4D-7172143B8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61256"/>
            <a:ext cx="11038490" cy="1900007"/>
          </a:xfrm>
        </p:spPr>
        <p:txBody>
          <a:bodyPr>
            <a:spAutoFit/>
          </a:bodyPr>
          <a:lstStyle/>
          <a:p>
            <a:pPr>
              <a:tabLst>
                <a:tab pos="3227388" algn="l"/>
              </a:tabLst>
            </a:pPr>
            <a:r>
              <a:rPr lang="en-US" dirty="0"/>
              <a:t>Should form a cyclical process</a:t>
            </a:r>
          </a:p>
          <a:p>
            <a:pPr>
              <a:tabLst>
                <a:tab pos="3227388" algn="l"/>
              </a:tabLst>
            </a:pPr>
            <a:r>
              <a:rPr lang="en-US" dirty="0"/>
              <a:t>Barriers include organisational and sector culture, time and resource constraints, lack of understanding</a:t>
            </a:r>
          </a:p>
          <a:p>
            <a:pPr>
              <a:tabLst>
                <a:tab pos="3227388" algn="l"/>
              </a:tabLst>
            </a:pPr>
            <a:r>
              <a:rPr lang="en-US" dirty="0"/>
              <a:t>Good research practice helps to overcome barriers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3BE6AC-1141-4EE5-A887-373D761BC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108" y="1422169"/>
            <a:ext cx="9273702" cy="199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619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EFC0-14B4-CA1C-82D6-0EB09741F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280" y="1277200"/>
            <a:ext cx="5750560" cy="353568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Poppins Light" panose="00000400000000000000" pitchFamily="2" charset="0"/>
                <a:cs typeface="Poppins Light" panose="00000400000000000000" pitchFamily="2" charset="0"/>
              </a:rPr>
              <a:t>Chapter 5</a:t>
            </a:r>
            <a:br>
              <a:rPr lang="en-US" dirty="0"/>
            </a:br>
            <a: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  <a:t>Topics and Proposals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2860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23006-FB07-43EB-8945-9590685E3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5: Topics and Proposals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80DED-34CA-4C48-99CD-F71227F1B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8226"/>
            <a:ext cx="4574628" cy="3060325"/>
          </a:xfrm>
        </p:spPr>
        <p:txBody>
          <a:bodyPr wrap="square">
            <a:spAutoFit/>
          </a:bodyPr>
          <a:lstStyle/>
          <a:p>
            <a:r>
              <a:rPr lang="en-US" dirty="0"/>
              <a:t>Introduction	</a:t>
            </a:r>
          </a:p>
          <a:p>
            <a:r>
              <a:rPr lang="en-US" dirty="0"/>
              <a:t>Choosing a topic</a:t>
            </a:r>
          </a:p>
          <a:p>
            <a:r>
              <a:rPr lang="en-US" dirty="0"/>
              <a:t>Refining a topic</a:t>
            </a:r>
          </a:p>
          <a:p>
            <a:r>
              <a:rPr lang="en-US" dirty="0"/>
              <a:t>From question to data</a:t>
            </a:r>
          </a:p>
          <a:p>
            <a:r>
              <a:rPr lang="en-US" dirty="0"/>
              <a:t>How much data?</a:t>
            </a:r>
          </a:p>
          <a:p>
            <a:r>
              <a:rPr lang="en-US" dirty="0"/>
              <a:t>Qualitative or quantitative?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07512A-E1E6-4A0D-A58C-99705EA94A8E}"/>
              </a:ext>
            </a:extLst>
          </p:cNvPr>
          <p:cNvSpPr txBox="1">
            <a:spLocks/>
          </p:cNvSpPr>
          <p:nvPr/>
        </p:nvSpPr>
        <p:spPr>
          <a:xfrm>
            <a:off x="5328744" y="1968226"/>
            <a:ext cx="5780689" cy="324755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Sampling techniques</a:t>
            </a:r>
          </a:p>
          <a:p>
            <a:r>
              <a:rPr lang="en-US" sz="2400" dirty="0"/>
              <a:t>Probability samples</a:t>
            </a:r>
          </a:p>
          <a:p>
            <a:r>
              <a:rPr lang="en-US" sz="2400" dirty="0"/>
              <a:t>Non-probability samples</a:t>
            </a:r>
          </a:p>
          <a:p>
            <a:r>
              <a:rPr lang="en-US" sz="2400" dirty="0"/>
              <a:t>What is evidence?</a:t>
            </a:r>
          </a:p>
          <a:p>
            <a:r>
              <a:rPr lang="en-US" sz="2400" dirty="0"/>
              <a:t>Writing a proposal</a:t>
            </a:r>
          </a:p>
          <a:p>
            <a:r>
              <a:rPr lang="en-US" sz="2400" dirty="0"/>
              <a:t>Research funders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41689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AF3AE-1253-49B4-B788-A31979A69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42CA2-8635-4938-82CC-3ABD5405F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rush into research</a:t>
            </a:r>
          </a:p>
          <a:p>
            <a:r>
              <a:rPr lang="en-US" dirty="0"/>
              <a:t>Spend time to plan carefully!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397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20D12-93F6-4FAB-8457-22CE60ACE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 topic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01408-4D13-48BC-8E03-9863C8638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can, choose your own topic</a:t>
            </a:r>
          </a:p>
          <a:p>
            <a:r>
              <a:rPr lang="en-US" dirty="0"/>
              <a:t>Your passion will motivate you throughout the research</a:t>
            </a:r>
          </a:p>
          <a:p>
            <a:r>
              <a:rPr lang="en-GB" dirty="0"/>
              <a:t>If you can’t choose your topic, try to focus on the positive outcomes</a:t>
            </a:r>
          </a:p>
          <a:p>
            <a:r>
              <a:rPr lang="en-GB" dirty="0"/>
              <a:t>Can you access extra support, time or other resources?</a:t>
            </a:r>
          </a:p>
          <a:p>
            <a:r>
              <a:rPr lang="en-GB" dirty="0"/>
              <a:t>Can you use existing data?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0954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9B264-1597-43E6-9119-26E9DA31A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Refining a topic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7D30D-FC5E-4BC1-898A-57F7F291E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of your topic as a landscape – what will you focus on?</a:t>
            </a:r>
          </a:p>
          <a:p>
            <a:r>
              <a:rPr lang="en-US" dirty="0"/>
              <a:t>Use reading, writing and thinking iteratively to develop your research question</a:t>
            </a:r>
          </a:p>
          <a:p>
            <a:r>
              <a:rPr lang="en-US" dirty="0"/>
              <a:t>Move from concepts (success, effectiveness) into defined measurable variables</a:t>
            </a:r>
          </a:p>
          <a:p>
            <a:r>
              <a:rPr lang="en-GB" dirty="0"/>
              <a:t>Time spent at this stage can save time later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0056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A5166-6519-4F20-9E52-A7CA528E4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question to data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55EA4-D7E0-4ADB-B671-B72BDD6EF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your research question to develop your data collection methods</a:t>
            </a:r>
          </a:p>
          <a:p>
            <a:r>
              <a:rPr lang="en-GB" dirty="0"/>
              <a:t>Use Chapters 8, 9 and 10 to identify methods</a:t>
            </a:r>
          </a:p>
          <a:p>
            <a:r>
              <a:rPr lang="en-GB" dirty="0"/>
              <a:t>Again, use reading, writing and thinking to decide on your methods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90542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A7256-31AE-4BE1-A1FF-35DADF569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data?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E7A93-770F-4DAC-A7BA-8B5545BC8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data is not necessarily better</a:t>
            </a:r>
          </a:p>
          <a:p>
            <a:r>
              <a:rPr lang="en-US" dirty="0"/>
              <a:t>You probably need less than you think</a:t>
            </a:r>
          </a:p>
          <a:p>
            <a:r>
              <a:rPr lang="en-US" dirty="0"/>
              <a:t>Some of the largest surveys based on as little as 0.001% sample size</a:t>
            </a:r>
          </a:p>
          <a:p>
            <a:r>
              <a:rPr lang="en-US" dirty="0"/>
              <a:t>Sometimes you can answer your research question only partially</a:t>
            </a:r>
          </a:p>
          <a:p>
            <a:r>
              <a:rPr lang="en-US" dirty="0"/>
              <a:t>Many factors besides data affect outcomes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525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839E2-058A-434E-ABEE-A30F5701E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or quantitative?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5AF3D-B8BC-43C7-B60D-7EFC6FC8D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Projects often use both (mixed methods)</a:t>
            </a:r>
          </a:p>
          <a:p>
            <a:r>
              <a:rPr lang="en-US" dirty="0"/>
              <a:t>Quantitative = based on numbers</a:t>
            </a:r>
          </a:p>
          <a:p>
            <a:r>
              <a:rPr lang="en-US" dirty="0"/>
              <a:t>Qualitative = based on writing, pictures, video, audio etc.</a:t>
            </a:r>
          </a:p>
          <a:p>
            <a:r>
              <a:rPr lang="en-US" dirty="0"/>
              <a:t>See chapter text for qualitative and quantitative data terminology</a:t>
            </a:r>
          </a:p>
          <a:p>
            <a:r>
              <a:rPr lang="en-GB" dirty="0"/>
              <a:t>As a researcher you need to use/understand both types</a:t>
            </a:r>
          </a:p>
        </p:txBody>
      </p:sp>
    </p:spTree>
    <p:extLst>
      <p:ext uri="{BB962C8B-B14F-4D97-AF65-F5344CB8AC3E}">
        <p14:creationId xmlns:p14="http://schemas.microsoft.com/office/powerpoint/2010/main" val="7031076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7BC73-0120-4174-B449-3DB42D22D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techniques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98724-4314-44A5-9DCC-AAF5477C0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some projects it is necessary/possible to engage with everyone</a:t>
            </a:r>
          </a:p>
          <a:p>
            <a:r>
              <a:rPr lang="en-US" dirty="0"/>
              <a:t>When this is not possible a representative sample used instead</a:t>
            </a:r>
          </a:p>
          <a:p>
            <a:r>
              <a:rPr lang="en-US" dirty="0"/>
              <a:t>When determining sample size consider that some people may have to drop out</a:t>
            </a:r>
          </a:p>
          <a:p>
            <a:r>
              <a:rPr lang="en-US" dirty="0"/>
              <a:t>Sampling used for other factors besides people</a:t>
            </a:r>
          </a:p>
          <a:p>
            <a:r>
              <a:rPr lang="en-US" dirty="0"/>
              <a:t>Prudent to build flexibility into sampling</a:t>
            </a:r>
          </a:p>
          <a:p>
            <a:r>
              <a:rPr lang="en-US" dirty="0"/>
              <a:t>Sometimes sampling continues until ‘saturation’ reached – where no new information arises</a:t>
            </a:r>
          </a:p>
          <a:p>
            <a:r>
              <a:rPr lang="en-GB" dirty="0"/>
              <a:t>Plan your sampling to fit your budget and timeline</a:t>
            </a:r>
          </a:p>
        </p:txBody>
      </p:sp>
    </p:spTree>
    <p:extLst>
      <p:ext uri="{BB962C8B-B14F-4D97-AF65-F5344CB8AC3E}">
        <p14:creationId xmlns:p14="http://schemas.microsoft.com/office/powerpoint/2010/main" val="2523680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09CF5-D1A3-4231-B627-5B74797BB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1: Introduction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C7518-78EF-471E-96E3-2C4C8DC25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GB" dirty="0"/>
              <a:t>Introduction to book</a:t>
            </a:r>
          </a:p>
          <a:p>
            <a:pPr lvl="0"/>
            <a:r>
              <a:rPr lang="en-GB" dirty="0"/>
              <a:t>Being a researcher</a:t>
            </a:r>
          </a:p>
          <a:p>
            <a:pPr lvl="0"/>
            <a:r>
              <a:rPr lang="en-GB" dirty="0"/>
              <a:t>Why do research?</a:t>
            </a:r>
          </a:p>
          <a:p>
            <a:pPr lvl="0"/>
            <a:r>
              <a:rPr lang="en-GB" dirty="0"/>
              <a:t>Insider and outsider research</a:t>
            </a:r>
          </a:p>
          <a:p>
            <a:pPr lvl="0"/>
            <a:r>
              <a:rPr lang="en-GB" dirty="0"/>
              <a:t>Doing research</a:t>
            </a:r>
          </a:p>
          <a:p>
            <a:pPr lvl="0"/>
            <a:r>
              <a:rPr lang="en-GB" dirty="0"/>
              <a:t>Managing and commissioning research</a:t>
            </a:r>
          </a:p>
          <a:p>
            <a:pPr lvl="0"/>
            <a:r>
              <a:rPr lang="en-GB" dirty="0"/>
              <a:t>Terminology</a:t>
            </a:r>
          </a:p>
          <a:p>
            <a:pPr lvl="0"/>
            <a:r>
              <a:rPr lang="en-GB" dirty="0"/>
              <a:t>Book structure</a:t>
            </a:r>
          </a:p>
        </p:txBody>
      </p:sp>
    </p:spTree>
    <p:extLst>
      <p:ext uri="{BB962C8B-B14F-4D97-AF65-F5344CB8AC3E}">
        <p14:creationId xmlns:p14="http://schemas.microsoft.com/office/powerpoint/2010/main" val="5278659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F0D01-3D48-452A-B8BF-DA0AADC86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samples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6F8EF-0CD5-436B-B1C5-6AC728B20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61358"/>
          </a:xfrm>
        </p:spPr>
        <p:txBody>
          <a:bodyPr>
            <a:spAutoFit/>
          </a:bodyPr>
          <a:lstStyle/>
          <a:p>
            <a:r>
              <a:rPr lang="en-US" dirty="0"/>
              <a:t>Probability sampling = equal chance of being selected</a:t>
            </a:r>
          </a:p>
          <a:p>
            <a:r>
              <a:rPr lang="en-GB" dirty="0"/>
              <a:t>Sampling frame = list of all members of population and contact details</a:t>
            </a:r>
          </a:p>
          <a:p>
            <a:r>
              <a:rPr lang="en-GB" dirty="0"/>
              <a:t>Use calculator of statistical power to determine sample size</a:t>
            </a:r>
          </a:p>
          <a:p>
            <a:r>
              <a:rPr lang="en-GB" dirty="0"/>
              <a:t>Different types:</a:t>
            </a:r>
          </a:p>
          <a:p>
            <a:pPr lvl="1"/>
            <a:r>
              <a:rPr lang="en-GB" dirty="0"/>
              <a:t>Simple random sampling = u</a:t>
            </a:r>
            <a:r>
              <a:rPr lang="en-US" dirty="0"/>
              <a:t>se random number generator </a:t>
            </a:r>
          </a:p>
          <a:p>
            <a:pPr lvl="1"/>
            <a:r>
              <a:rPr lang="en-US" dirty="0"/>
              <a:t>Systematic sampling = pick first sample at random then at set intervals e.g. every third person on list</a:t>
            </a:r>
          </a:p>
          <a:p>
            <a:pPr lvl="1"/>
            <a:r>
              <a:rPr lang="en-US" dirty="0"/>
              <a:t>Stratified random sampling = divide samples into groups (e.g. male/female) and then random sample within group</a:t>
            </a:r>
          </a:p>
          <a:p>
            <a:r>
              <a:rPr lang="en-GB" dirty="0"/>
              <a:t>Use inferential statistical techniques to calculate how likely it is that your findings could have occurred by chance</a:t>
            </a:r>
          </a:p>
        </p:txBody>
      </p:sp>
    </p:spTree>
    <p:extLst>
      <p:ext uri="{BB962C8B-B14F-4D97-AF65-F5344CB8AC3E}">
        <p14:creationId xmlns:p14="http://schemas.microsoft.com/office/powerpoint/2010/main" val="6986712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2F41A-CDE1-4F62-BB3F-B027177A5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Non-probability samples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26D7D-ADAA-40F3-AF72-A7902D068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in cases where don’t have contacts for whole population</a:t>
            </a:r>
          </a:p>
          <a:p>
            <a:r>
              <a:rPr lang="en-US" dirty="0"/>
              <a:t>More common in qualitative research than quantitative</a:t>
            </a:r>
          </a:p>
          <a:p>
            <a:r>
              <a:rPr lang="en-US" dirty="0"/>
              <a:t>Larger sample size not necessarily better</a:t>
            </a:r>
          </a:p>
          <a:p>
            <a:r>
              <a:rPr lang="en-US" dirty="0"/>
              <a:t>Many different types (see book for details) e.g.:</a:t>
            </a:r>
          </a:p>
          <a:p>
            <a:pPr lvl="1"/>
            <a:r>
              <a:rPr lang="en-US" dirty="0"/>
              <a:t>Convenience sampling</a:t>
            </a:r>
          </a:p>
          <a:p>
            <a:pPr lvl="1"/>
            <a:r>
              <a:rPr lang="en-US" dirty="0"/>
              <a:t>Quota sampling</a:t>
            </a:r>
          </a:p>
          <a:p>
            <a:pPr lvl="1"/>
            <a:r>
              <a:rPr lang="en-US" dirty="0"/>
              <a:t>Purposive sampling</a:t>
            </a:r>
          </a:p>
          <a:p>
            <a:pPr lvl="1"/>
            <a:r>
              <a:rPr lang="en-US" dirty="0"/>
              <a:t>Snowball sampling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6740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E2E8-E158-4458-AF6D-D73B3C4BB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evidence?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E62F6-DDD0-4751-A845-782A000FB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Anecdotal evidence is considered weakest but …</a:t>
            </a:r>
          </a:p>
          <a:p>
            <a:r>
              <a:rPr lang="en-US" dirty="0"/>
              <a:t>Many anecdotes supporting a single view is strong evidence</a:t>
            </a:r>
          </a:p>
          <a:p>
            <a:r>
              <a:rPr lang="en-US" dirty="0"/>
              <a:t>Single anecdotes useful to illustrate points</a:t>
            </a:r>
          </a:p>
          <a:p>
            <a:r>
              <a:rPr lang="en-GB" dirty="0"/>
              <a:t>Anecdotal evidence is stronger if supported by other evidence e.g. documental, numerical data etc.</a:t>
            </a:r>
          </a:p>
          <a:p>
            <a:r>
              <a:rPr lang="en-GB" dirty="0"/>
              <a:t>Hierarchy of evidence – randomised double-blind controlled trials top, anecdotal bottom</a:t>
            </a:r>
          </a:p>
          <a:p>
            <a:r>
              <a:rPr lang="en-GB" dirty="0"/>
              <a:t>Seek the evidence that best fits your research question</a:t>
            </a:r>
          </a:p>
        </p:txBody>
      </p:sp>
    </p:spTree>
    <p:extLst>
      <p:ext uri="{BB962C8B-B14F-4D97-AF65-F5344CB8AC3E}">
        <p14:creationId xmlns:p14="http://schemas.microsoft.com/office/powerpoint/2010/main" val="20131396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87C25-0720-45C4-9D7C-BC4A43C10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proposal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B34D5-6579-44F4-8D71-42984889F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Proposal = </a:t>
            </a:r>
            <a:r>
              <a:rPr lang="en-GB" dirty="0"/>
              <a:t>short document explaining what you will investigate and why, and how</a:t>
            </a:r>
          </a:p>
          <a:p>
            <a:r>
              <a:rPr lang="en-GB" dirty="0"/>
              <a:t>May be essential (e.g. to gain funding) but if not still very useful</a:t>
            </a:r>
          </a:p>
          <a:p>
            <a:r>
              <a:rPr lang="en-GB" dirty="0"/>
              <a:t>Proposal adds credibility, good for planning and communication</a:t>
            </a:r>
          </a:p>
          <a:p>
            <a:r>
              <a:rPr lang="en-GB" dirty="0"/>
              <a:t>Should be SMART – simple, measurable, achievable, realistic and targeted</a:t>
            </a:r>
          </a:p>
          <a:p>
            <a:r>
              <a:rPr lang="en-GB" dirty="0"/>
              <a:t>See book for list of contents for proposals</a:t>
            </a:r>
          </a:p>
          <a:p>
            <a:r>
              <a:rPr lang="en-GB" dirty="0"/>
              <a:t>Keep language clear and concise</a:t>
            </a:r>
          </a:p>
          <a:p>
            <a:r>
              <a:rPr lang="en-GB" dirty="0"/>
              <a:t>Time spent on proposal is time well spent</a:t>
            </a:r>
          </a:p>
        </p:txBody>
      </p:sp>
    </p:spTree>
    <p:extLst>
      <p:ext uri="{BB962C8B-B14F-4D97-AF65-F5344CB8AC3E}">
        <p14:creationId xmlns:p14="http://schemas.microsoft.com/office/powerpoint/2010/main" val="4070858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4AA5-92D3-4F92-AE45-A1CFF20FF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funders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46D29-60AB-4939-8C06-EB55270DE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Funders for social research include (but not limited to): </a:t>
            </a:r>
            <a:r>
              <a:rPr lang="en-GB" dirty="0"/>
              <a:t>local and national government departments, charitable trusts, research bodies and research councils </a:t>
            </a:r>
          </a:p>
          <a:p>
            <a:r>
              <a:rPr lang="en-GB" dirty="0"/>
              <a:t>See book for useful links</a:t>
            </a:r>
          </a:p>
          <a:p>
            <a:r>
              <a:rPr lang="en-GB" dirty="0"/>
              <a:t>You will need a good proposal!</a:t>
            </a:r>
          </a:p>
          <a:p>
            <a:r>
              <a:rPr lang="en-GB" dirty="0"/>
              <a:t>Follow application process meticulously</a:t>
            </a:r>
          </a:p>
        </p:txBody>
      </p:sp>
    </p:spTree>
    <p:extLst>
      <p:ext uri="{BB962C8B-B14F-4D97-AF65-F5344CB8AC3E}">
        <p14:creationId xmlns:p14="http://schemas.microsoft.com/office/powerpoint/2010/main" val="7892916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EFC0-14B4-CA1C-82D6-0EB09741F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280" y="1277199"/>
            <a:ext cx="5750560" cy="4404509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latin typeface="Poppins Light" panose="00000400000000000000" pitchFamily="2" charset="0"/>
                <a:cs typeface="Poppins Light" panose="00000400000000000000" pitchFamily="2" charset="0"/>
              </a:rPr>
              <a:t>Chapter 6</a:t>
            </a:r>
            <a:br>
              <a:rPr lang="en-US" dirty="0"/>
            </a:br>
            <a: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  <a:t>Managing Your </a:t>
            </a:r>
            <a:b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</a:br>
            <a: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  <a:t>Research or Evaluation Project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4705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C4C2-4FAC-4879-8A73-4F79DA166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6: Managing Your </a:t>
            </a:r>
            <a:br>
              <a:rPr lang="en-US" dirty="0"/>
            </a:br>
            <a:r>
              <a:rPr lang="en-US" dirty="0"/>
              <a:t>Research or Evaluation Project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89803-DF11-4154-AE08-485F427A1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Planning</a:t>
            </a:r>
          </a:p>
          <a:p>
            <a:r>
              <a:rPr lang="en-US" dirty="0"/>
              <a:t>Organisation</a:t>
            </a:r>
          </a:p>
          <a:p>
            <a:r>
              <a:rPr lang="en-US" dirty="0"/>
              <a:t>Time management</a:t>
            </a:r>
          </a:p>
          <a:p>
            <a:r>
              <a:rPr lang="en-US" dirty="0"/>
              <a:t>Support from employers</a:t>
            </a:r>
          </a:p>
          <a:p>
            <a:r>
              <a:rPr lang="en-US" dirty="0"/>
              <a:t>Creative time management</a:t>
            </a:r>
          </a:p>
          <a:p>
            <a:r>
              <a:rPr lang="en-US" dirty="0"/>
              <a:t>Reward yourself</a:t>
            </a:r>
          </a:p>
          <a:p>
            <a:r>
              <a:rPr lang="en-US" dirty="0"/>
              <a:t>Look after yourself</a:t>
            </a:r>
          </a:p>
          <a:p>
            <a:r>
              <a:rPr lang="en-US" dirty="0"/>
              <a:t>What works? What doesn’t?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57455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FF4DA-4BB9-48F9-AD77-39A7A349E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6BCB3-A13D-434E-99D5-4760163CA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a marathon, not a sprint!</a:t>
            </a:r>
          </a:p>
          <a:p>
            <a:r>
              <a:rPr lang="en-US" dirty="0"/>
              <a:t>Needs good </a:t>
            </a:r>
            <a:r>
              <a:rPr lang="en-GB" dirty="0"/>
              <a:t>planning, organisation and time management</a:t>
            </a:r>
          </a:p>
          <a:p>
            <a:r>
              <a:rPr lang="en-GB" dirty="0"/>
              <a:t>See book for list of ways to stay on track</a:t>
            </a:r>
          </a:p>
        </p:txBody>
      </p:sp>
    </p:spTree>
    <p:extLst>
      <p:ext uri="{BB962C8B-B14F-4D97-AF65-F5344CB8AC3E}">
        <p14:creationId xmlns:p14="http://schemas.microsoft.com/office/powerpoint/2010/main" val="24231796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A081C-12BA-4132-B32B-47F715DA2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641B2-4460-47F3-B293-01A2C1FCF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Essential!</a:t>
            </a:r>
          </a:p>
          <a:p>
            <a:r>
              <a:rPr lang="en-US" dirty="0"/>
              <a:t>Use your proposal if you have one</a:t>
            </a:r>
          </a:p>
          <a:p>
            <a:r>
              <a:rPr lang="en-US" dirty="0"/>
              <a:t>Break project down into chunks</a:t>
            </a:r>
          </a:p>
          <a:p>
            <a:r>
              <a:rPr lang="en-US" dirty="0"/>
              <a:t>Break chunks into monthly goals</a:t>
            </a:r>
          </a:p>
          <a:p>
            <a:r>
              <a:rPr lang="en-US" dirty="0"/>
              <a:t>Break monthly goals into weekly to-do lists</a:t>
            </a:r>
          </a:p>
          <a:p>
            <a:r>
              <a:rPr lang="en-US" dirty="0"/>
              <a:t>Detailed planning for short term – outline planning for long term</a:t>
            </a:r>
          </a:p>
          <a:p>
            <a:r>
              <a:rPr lang="en-US" dirty="0"/>
              <a:t>Can use visual plans e.g. Gantt charts (see book for example)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0998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660BA-3743-424F-8C9F-1300C1CDB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Organisation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AB9EA-D8E6-428F-A12A-191F0EEA2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Essential!</a:t>
            </a:r>
          </a:p>
          <a:p>
            <a:r>
              <a:rPr lang="en-US" dirty="0"/>
              <a:t>Consider all your life commitments – work, study, parenting, social events, holidays</a:t>
            </a:r>
          </a:p>
          <a:p>
            <a:r>
              <a:rPr lang="en-US" dirty="0"/>
              <a:t>Keeps your project on track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264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57D5D-DECE-4082-9FC2-D26E467F8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book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06F12-AB1B-4455-9AEE-B6F278294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042919"/>
          </a:xfrm>
        </p:spPr>
        <p:txBody>
          <a:bodyPr>
            <a:spAutoFit/>
          </a:bodyPr>
          <a:lstStyle/>
          <a:p>
            <a:r>
              <a:rPr lang="en-US" dirty="0"/>
              <a:t>Target audience = students and practitioners.</a:t>
            </a:r>
          </a:p>
          <a:p>
            <a:r>
              <a:rPr lang="en-US" dirty="0"/>
              <a:t>Practitioners = anyone doing research in public services</a:t>
            </a:r>
          </a:p>
          <a:p>
            <a:r>
              <a:rPr lang="en-US" dirty="0"/>
              <a:t>Types of research:</a:t>
            </a:r>
          </a:p>
          <a:p>
            <a:pPr lvl="1"/>
            <a:r>
              <a:rPr lang="en-US" dirty="0"/>
              <a:t>Workplace research – </a:t>
            </a:r>
            <a:r>
              <a:rPr lang="en-GB" dirty="0"/>
              <a:t>service user satisfaction survey, service evaluation</a:t>
            </a:r>
            <a:endParaRPr lang="en-US" dirty="0"/>
          </a:p>
          <a:p>
            <a:pPr lvl="1"/>
            <a:r>
              <a:rPr lang="en-US" dirty="0"/>
              <a:t>Academic research – diploma or Master’s degree</a:t>
            </a:r>
          </a:p>
          <a:p>
            <a:r>
              <a:rPr lang="en-US" dirty="0"/>
              <a:t>Practitioners can be:</a:t>
            </a:r>
          </a:p>
          <a:p>
            <a:pPr lvl="1"/>
            <a:r>
              <a:rPr lang="en-US" dirty="0"/>
              <a:t>Paid/unpaid</a:t>
            </a:r>
          </a:p>
          <a:p>
            <a:pPr lvl="1"/>
            <a:r>
              <a:rPr lang="en-US" dirty="0"/>
              <a:t>Do informal or formal research</a:t>
            </a:r>
          </a:p>
          <a:p>
            <a:pPr lvl="1"/>
            <a:r>
              <a:rPr lang="en-US" dirty="0"/>
              <a:t>Be inside or outside the </a:t>
            </a:r>
            <a:r>
              <a:rPr lang="en-GB" dirty="0"/>
              <a:t>organisation</a:t>
            </a:r>
          </a:p>
          <a:p>
            <a:r>
              <a:rPr lang="en-US" dirty="0"/>
              <a:t>Research = evaluation</a:t>
            </a:r>
          </a:p>
          <a:p>
            <a:r>
              <a:rPr lang="en-US" dirty="0"/>
              <a:t>Book includes quotes from experienced practitioners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6119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0E970-E62A-4CF2-BB20-04D9B01CD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management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C8F7-7C74-41CC-BDE0-52D3121DF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Tell everyone about your research and its priority to you</a:t>
            </a:r>
          </a:p>
          <a:p>
            <a:r>
              <a:rPr lang="en-US" dirty="0"/>
              <a:t>Small chunks of time can be very useful!</a:t>
            </a:r>
          </a:p>
          <a:p>
            <a:r>
              <a:rPr lang="en-US" dirty="0"/>
              <a:t>Fit tasks to the time and place available</a:t>
            </a:r>
          </a:p>
          <a:p>
            <a:r>
              <a:rPr lang="en-US" dirty="0"/>
              <a:t>You can say ‘no’! </a:t>
            </a:r>
          </a:p>
          <a:p>
            <a:r>
              <a:rPr lang="en-US" dirty="0"/>
              <a:t>Start with the work you least want to do then it’s out of the way</a:t>
            </a:r>
          </a:p>
          <a:p>
            <a:r>
              <a:rPr lang="en-US" dirty="0"/>
              <a:t>Identify your ‘time eaters’ (e.g. social media) and set limits for them</a:t>
            </a:r>
          </a:p>
          <a:p>
            <a:r>
              <a:rPr lang="en-US" dirty="0"/>
              <a:t>Do a time audit (see book for details)</a:t>
            </a:r>
          </a:p>
          <a:p>
            <a:r>
              <a:rPr lang="en-US" dirty="0"/>
              <a:t>Identify times you work best (e.g. mornings) and use them wisely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6913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7D41A-B09B-455C-8B27-837197B50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from employers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B5661-AE3F-4F44-B49D-0553B9ADA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vary from none to lots</a:t>
            </a:r>
          </a:p>
          <a:p>
            <a:r>
              <a:rPr lang="en-US" dirty="0"/>
              <a:t>Even a little support can be very helpful</a:t>
            </a:r>
          </a:p>
          <a:p>
            <a:r>
              <a:rPr lang="en-US" dirty="0"/>
              <a:t>If research benefits employer easier to get support</a:t>
            </a:r>
          </a:p>
          <a:p>
            <a:r>
              <a:rPr lang="en-US" dirty="0"/>
              <a:t>Can add extra pressure</a:t>
            </a:r>
          </a:p>
          <a:p>
            <a:r>
              <a:rPr lang="en-US" dirty="0"/>
              <a:t>Research often spills into your ‘you’ time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95260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CD118-646B-4761-800D-92E43C4F7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time management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A2C0F-84F2-44D3-9A05-7A92989F1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Aim for flexibility</a:t>
            </a:r>
          </a:p>
          <a:p>
            <a:r>
              <a:rPr lang="en-US" dirty="0"/>
              <a:t>Signs of inflexibility: ‘I must’, ‘can’t’, ‘always’, ‘never’</a:t>
            </a:r>
          </a:p>
          <a:p>
            <a:r>
              <a:rPr lang="en-US" dirty="0"/>
              <a:t>Some jobs are never ‘done’ (e.g. housework, childcare) so decide what is necessary</a:t>
            </a:r>
          </a:p>
          <a:p>
            <a:r>
              <a:rPr lang="en-US" dirty="0"/>
              <a:t>The way you spend your time is your choice</a:t>
            </a:r>
          </a:p>
          <a:p>
            <a:r>
              <a:rPr lang="en-US" dirty="0"/>
              <a:t>Self-discipline essential to create a balanced life</a:t>
            </a:r>
          </a:p>
          <a:p>
            <a:r>
              <a:rPr lang="en-US" dirty="0"/>
              <a:t>Use negotiation to achieve your needs</a:t>
            </a:r>
          </a:p>
          <a:p>
            <a:r>
              <a:rPr lang="en-US" dirty="0"/>
              <a:t>Negotiation skills include being </a:t>
            </a:r>
            <a:r>
              <a:rPr lang="en-GB" dirty="0"/>
              <a:t>self-aware, aware of others, honest, assertive and creative</a:t>
            </a:r>
          </a:p>
        </p:txBody>
      </p:sp>
    </p:spTree>
    <p:extLst>
      <p:ext uri="{BB962C8B-B14F-4D97-AF65-F5344CB8AC3E}">
        <p14:creationId xmlns:p14="http://schemas.microsoft.com/office/powerpoint/2010/main" val="30175851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BE761-D5E6-4BDB-ABF5-E182CF599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Reward yourself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E93DE-5848-49A3-8CAF-E7835C9BA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Rewards help to maintain your motivation</a:t>
            </a:r>
          </a:p>
          <a:p>
            <a:r>
              <a:rPr lang="en-US" dirty="0"/>
              <a:t>Choose the rewards you want</a:t>
            </a:r>
          </a:p>
          <a:p>
            <a:r>
              <a:rPr lang="en-US" dirty="0"/>
              <a:t>Rewards should be commensurate with the completed task</a:t>
            </a:r>
          </a:p>
          <a:p>
            <a:r>
              <a:rPr lang="en-US" dirty="0"/>
              <a:t>Don’t be hard on yourself if you don’t complete the task</a:t>
            </a:r>
          </a:p>
          <a:p>
            <a:r>
              <a:rPr lang="en-US" dirty="0"/>
              <a:t>Regroup, re-plan and keep going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2340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332AF-2A1B-4694-93DD-99469BEE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after yourself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CE9BD-946B-4DE6-8411-0EB5C3E47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are the main person responsible for looking after you</a:t>
            </a:r>
          </a:p>
          <a:p>
            <a:r>
              <a:rPr lang="en-US" dirty="0"/>
              <a:t>See book for list of self-care tips</a:t>
            </a:r>
          </a:p>
          <a:p>
            <a:r>
              <a:rPr lang="en-US" dirty="0"/>
              <a:t>Food and sleep essential</a:t>
            </a:r>
          </a:p>
          <a:p>
            <a:r>
              <a:rPr lang="en-US" dirty="0"/>
              <a:t>Keeping a journal can help – note down emotions, use to offload</a:t>
            </a:r>
          </a:p>
          <a:p>
            <a:r>
              <a:rPr lang="en-GB" dirty="0"/>
              <a:t>Physical harm – participants can be unpredictable, tell someone where you are going, be prepared to leave</a:t>
            </a:r>
          </a:p>
          <a:p>
            <a:r>
              <a:rPr lang="en-GB" dirty="0"/>
              <a:t>Emotional harm – can be gruelling to hear other people’s experiences, talk to someone, take time to process</a:t>
            </a:r>
          </a:p>
          <a:p>
            <a:r>
              <a:rPr lang="en-GB" dirty="0"/>
              <a:t>Political harm – your work could be misrepresented, or outcomes decided before you have results, work with integrity, be clear</a:t>
            </a:r>
          </a:p>
        </p:txBody>
      </p:sp>
    </p:spTree>
    <p:extLst>
      <p:ext uri="{BB962C8B-B14F-4D97-AF65-F5344CB8AC3E}">
        <p14:creationId xmlns:p14="http://schemas.microsoft.com/office/powerpoint/2010/main" val="18965574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385FC-90B8-4086-8CD5-F27211430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works?, what doesn’t?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A7DB4-30DB-416A-A6C5-4665C3ED8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 you are doing research on top of your day job some things work and others don’t</a:t>
            </a:r>
          </a:p>
          <a:p>
            <a:r>
              <a:rPr lang="en-US" dirty="0"/>
              <a:t>See Table 6.1 in book for lists of do’s and don’ts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0144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EFC0-14B4-CA1C-82D6-0EB09741F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280" y="1277199"/>
            <a:ext cx="5750560" cy="3356945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Poppins Light" panose="00000400000000000000" pitchFamily="2" charset="0"/>
                <a:cs typeface="Poppins Light" panose="00000400000000000000" pitchFamily="2" charset="0"/>
              </a:rPr>
              <a:t>Chapter 7</a:t>
            </a:r>
            <a:br>
              <a:rPr lang="en-US" dirty="0"/>
            </a:br>
            <a: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  <a:t>Background Research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0041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C4C2-4FAC-4879-8A73-4F79DA166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7: Background Research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89803-DF11-4154-AE08-485F427A1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46986" cy="4351338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Document or literature review?</a:t>
            </a:r>
          </a:p>
          <a:p>
            <a:r>
              <a:rPr lang="en-US" dirty="0"/>
              <a:t>Record-keeping</a:t>
            </a:r>
          </a:p>
          <a:p>
            <a:r>
              <a:rPr lang="en-US" dirty="0"/>
              <a:t>Critical and strategic reading</a:t>
            </a:r>
          </a:p>
          <a:p>
            <a:r>
              <a:rPr lang="en-US" dirty="0"/>
              <a:t>Academic journal articles</a:t>
            </a:r>
          </a:p>
          <a:p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81D5AB-97AE-47E0-A7C8-F2DE89AC4F5D}"/>
              </a:ext>
            </a:extLst>
          </p:cNvPr>
          <p:cNvSpPr txBox="1">
            <a:spLocks/>
          </p:cNvSpPr>
          <p:nvPr/>
        </p:nvSpPr>
        <p:spPr>
          <a:xfrm>
            <a:off x="6182684" y="1820374"/>
            <a:ext cx="54469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Document review</a:t>
            </a:r>
          </a:p>
          <a:p>
            <a:r>
              <a:rPr lang="en-US" dirty="0"/>
              <a:t>Literature review</a:t>
            </a:r>
          </a:p>
          <a:p>
            <a:r>
              <a:rPr lang="en-US" dirty="0"/>
              <a:t>Using libraries</a:t>
            </a:r>
          </a:p>
          <a:p>
            <a:r>
              <a:rPr lang="en-US" dirty="0"/>
              <a:t>Making notes </a:t>
            </a:r>
          </a:p>
          <a:p>
            <a:r>
              <a:rPr lang="en-US" dirty="0"/>
              <a:t>When to stop!</a:t>
            </a:r>
          </a:p>
        </p:txBody>
      </p:sp>
    </p:spTree>
    <p:extLst>
      <p:ext uri="{BB962C8B-B14F-4D97-AF65-F5344CB8AC3E}">
        <p14:creationId xmlns:p14="http://schemas.microsoft.com/office/powerpoint/2010/main" val="33255538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6AD47-A808-46DF-BBE0-5931804A1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18E07-2310-49C0-B3B8-F56FD7BAC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Almost every project will benefit from background research</a:t>
            </a:r>
          </a:p>
          <a:p>
            <a:r>
              <a:rPr lang="en-US" dirty="0"/>
              <a:t>For some projects it is essential</a:t>
            </a:r>
          </a:p>
          <a:p>
            <a:r>
              <a:rPr lang="en-US" dirty="0"/>
              <a:t>Provides context</a:t>
            </a:r>
          </a:p>
          <a:p>
            <a:r>
              <a:rPr lang="en-GB" dirty="0"/>
              <a:t>Usually done early on but can be at any stage</a:t>
            </a:r>
          </a:p>
        </p:txBody>
      </p:sp>
    </p:spTree>
    <p:extLst>
      <p:ext uri="{BB962C8B-B14F-4D97-AF65-F5344CB8AC3E}">
        <p14:creationId xmlns:p14="http://schemas.microsoft.com/office/powerpoint/2010/main" val="42075148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DAABE-1CCE-4522-98CC-B98446688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or literature review?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B4E8E-79A7-4ED7-8880-E23DDA11B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Literature review for postgraduate academic study, review informs research question</a:t>
            </a:r>
          </a:p>
          <a:p>
            <a:r>
              <a:rPr lang="en-US" dirty="0"/>
              <a:t>Document review for workplace research, research question informs review</a:t>
            </a:r>
          </a:p>
          <a:p>
            <a:r>
              <a:rPr lang="en-US" dirty="0"/>
              <a:t>Explore outside of your area of expertise</a:t>
            </a:r>
          </a:p>
          <a:p>
            <a:r>
              <a:rPr lang="en-US" dirty="0"/>
              <a:t>‘Grey’ literature = reports/research not formally published</a:t>
            </a:r>
          </a:p>
          <a:p>
            <a:r>
              <a:rPr lang="en-US" dirty="0"/>
              <a:t>Ephemera = zines, leaflets, social media posts</a:t>
            </a:r>
          </a:p>
          <a:p>
            <a:r>
              <a:rPr lang="en-US" dirty="0"/>
              <a:t>Set boundaries</a:t>
            </a:r>
          </a:p>
        </p:txBody>
      </p:sp>
    </p:spTree>
    <p:extLst>
      <p:ext uri="{BB962C8B-B14F-4D97-AF65-F5344CB8AC3E}">
        <p14:creationId xmlns:p14="http://schemas.microsoft.com/office/powerpoint/2010/main" val="3340772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5D6A-8EA4-4CED-8237-D907A4F2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Being a researcher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318E6-EE07-49D6-A77D-0F9413FE5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Researcher = anyone doing </a:t>
            </a:r>
            <a:r>
              <a:rPr lang="en-GB" b="1" dirty="0"/>
              <a:t>any</a:t>
            </a:r>
            <a:r>
              <a:rPr lang="en-GB" dirty="0"/>
              <a:t> type or size of research.</a:t>
            </a:r>
          </a:p>
          <a:p>
            <a:r>
              <a:rPr lang="en-GB" dirty="0"/>
              <a:t>Qualities of a good researcher – organised, honest, empathic, creative, determined etc.</a:t>
            </a:r>
          </a:p>
          <a:p>
            <a:r>
              <a:rPr lang="en-GB" dirty="0"/>
              <a:t>Useful research skills – reading, writing, thinking, communicating, people skills.</a:t>
            </a:r>
          </a:p>
          <a:p>
            <a:r>
              <a:rPr lang="en-GB" dirty="0"/>
              <a:t>‘Researcher’ one of many roles in life – parent, student, sibling, sports team member.</a:t>
            </a:r>
          </a:p>
          <a:p>
            <a:r>
              <a:rPr lang="en-GB" dirty="0"/>
              <a:t>First contacts are tricky – keep an open mind, build the relationship.</a:t>
            </a:r>
          </a:p>
        </p:txBody>
      </p:sp>
    </p:spTree>
    <p:extLst>
      <p:ext uri="{BB962C8B-B14F-4D97-AF65-F5344CB8AC3E}">
        <p14:creationId xmlns:p14="http://schemas.microsoft.com/office/powerpoint/2010/main" val="23371345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33A82-6576-4DCC-9DE8-FB682357A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Record-keeping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CF4C2-0307-4B9D-B8EA-CE0CA6805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7986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Keep a record of:</a:t>
            </a:r>
          </a:p>
          <a:p>
            <a:pPr lvl="1"/>
            <a:r>
              <a:rPr lang="en-US" dirty="0"/>
              <a:t>Title, date and publisher of document/literature</a:t>
            </a:r>
          </a:p>
          <a:p>
            <a:pPr lvl="1"/>
            <a:r>
              <a:rPr lang="en-US" dirty="0"/>
              <a:t>Where you found it</a:t>
            </a:r>
          </a:p>
          <a:p>
            <a:pPr lvl="1"/>
            <a:r>
              <a:rPr lang="en-US" dirty="0"/>
              <a:t>How it relates to your research</a:t>
            </a:r>
          </a:p>
          <a:p>
            <a:pPr lvl="1"/>
            <a:r>
              <a:rPr lang="en-US" dirty="0"/>
              <a:t>Notes on content</a:t>
            </a:r>
          </a:p>
          <a:p>
            <a:pPr lvl="1"/>
            <a:r>
              <a:rPr lang="en-US" dirty="0"/>
              <a:t>Potential quotes</a:t>
            </a:r>
          </a:p>
          <a:p>
            <a:r>
              <a:rPr lang="en-GB" dirty="0"/>
              <a:t>Making a grid, table or spreadsheet can help</a:t>
            </a:r>
          </a:p>
          <a:p>
            <a:r>
              <a:rPr lang="en-GB" dirty="0"/>
              <a:t>See Figure 7.1 in book for example grid and suggested list of contents</a:t>
            </a:r>
          </a:p>
          <a:p>
            <a:r>
              <a:rPr lang="en-GB" dirty="0"/>
              <a:t>Planning and filing are good practice</a:t>
            </a:r>
          </a:p>
          <a:p>
            <a:r>
              <a:rPr lang="en-GB" dirty="0"/>
              <a:t>Can use computer software</a:t>
            </a:r>
          </a:p>
        </p:txBody>
      </p:sp>
    </p:spTree>
    <p:extLst>
      <p:ext uri="{BB962C8B-B14F-4D97-AF65-F5344CB8AC3E}">
        <p14:creationId xmlns:p14="http://schemas.microsoft.com/office/powerpoint/2010/main" val="12512227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19EA8-5FC3-4A4F-A756-AB3503866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and strategic reading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36FD3-6CD8-4B6D-9B4D-90100A635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1519"/>
          </a:xfrm>
        </p:spPr>
        <p:txBody>
          <a:bodyPr>
            <a:spAutoFit/>
          </a:bodyPr>
          <a:lstStyle/>
          <a:p>
            <a:r>
              <a:rPr lang="en-US" dirty="0"/>
              <a:t>Emotions, choices and backgrounds of writers, editors and readers can influence understanding</a:t>
            </a:r>
          </a:p>
          <a:p>
            <a:r>
              <a:rPr lang="en-GB" dirty="0"/>
              <a:t>If writing is impenetrable you don’t have to read it!</a:t>
            </a:r>
          </a:p>
          <a:p>
            <a:r>
              <a:rPr lang="en-GB" dirty="0"/>
              <a:t>What is written is not always true, useful or correct</a:t>
            </a:r>
          </a:p>
          <a:p>
            <a:r>
              <a:rPr lang="en-GB" dirty="0"/>
              <a:t>Critical reading uses analysis and assessment of document, examines context and original intentions of writer</a:t>
            </a:r>
          </a:p>
          <a:p>
            <a:r>
              <a:rPr lang="en-GB" dirty="0"/>
              <a:t>Strategic reading concentrates on what is relevant – read abstracts, summaries, introductions to get a feel before reading whole document</a:t>
            </a:r>
          </a:p>
          <a:p>
            <a:r>
              <a:rPr lang="en-GB" dirty="0"/>
              <a:t>Use encyclopaedias and dictionaries but read these critically too!</a:t>
            </a:r>
          </a:p>
        </p:txBody>
      </p:sp>
    </p:spTree>
    <p:extLst>
      <p:ext uri="{BB962C8B-B14F-4D97-AF65-F5344CB8AC3E}">
        <p14:creationId xmlns:p14="http://schemas.microsoft.com/office/powerpoint/2010/main" val="224279932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6387E-DFAB-4D69-9D7B-D1D21517C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journal articles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74B1E-23A5-42A9-AD85-6DE17201A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resource for researchers</a:t>
            </a:r>
          </a:p>
          <a:p>
            <a:r>
              <a:rPr lang="en-US" dirty="0"/>
              <a:t>Use Athens service if you can or…</a:t>
            </a:r>
          </a:p>
          <a:p>
            <a:r>
              <a:rPr lang="en-US" dirty="0"/>
              <a:t>Look for open access resources</a:t>
            </a:r>
          </a:p>
          <a:p>
            <a:r>
              <a:rPr lang="en-US" dirty="0"/>
              <a:t>See book for other useful sources e.g. Directory of Open Access Journals, </a:t>
            </a:r>
            <a:r>
              <a:rPr lang="en-GB" dirty="0"/>
              <a:t>Registry of Open Access Repositories</a:t>
            </a:r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2636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BAA17-3AE1-42E1-AD60-4897E47E3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review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73037-72EA-47E3-B6D2-A65147513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Documents include </a:t>
            </a:r>
            <a:r>
              <a:rPr lang="en-GB" dirty="0"/>
              <a:t>letters, diaries, brochures, leaflets, webpages, newspaper or magazine articles, and extracts from social media sites</a:t>
            </a:r>
            <a:endParaRPr lang="en-US" dirty="0"/>
          </a:p>
          <a:p>
            <a:r>
              <a:rPr lang="en-US" dirty="0"/>
              <a:t>Many documents are available electronically so use search function to find relevant sections</a:t>
            </a:r>
          </a:p>
          <a:p>
            <a:r>
              <a:rPr lang="en-GB" dirty="0"/>
              <a:t>Use copy and paste to keep relevant sections and keep a record</a:t>
            </a:r>
          </a:p>
          <a:p>
            <a:r>
              <a:rPr lang="en-GB" dirty="0"/>
              <a:t>Analysis involves careful reading, note-making and thought</a:t>
            </a:r>
          </a:p>
          <a:p>
            <a:r>
              <a:rPr lang="en-GB" dirty="0"/>
              <a:t>Remember to document your searches – where, when, how</a:t>
            </a:r>
          </a:p>
          <a:p>
            <a:r>
              <a:rPr lang="en-GB" dirty="0"/>
              <a:t>Document review is generally ‘qualitative’ but can include a quantitative element in analysis e.g. number of times subject appears</a:t>
            </a:r>
          </a:p>
        </p:txBody>
      </p:sp>
    </p:spTree>
    <p:extLst>
      <p:ext uri="{BB962C8B-B14F-4D97-AF65-F5344CB8AC3E}">
        <p14:creationId xmlns:p14="http://schemas.microsoft.com/office/powerpoint/2010/main" val="8761942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5A66C-0B91-469B-B0CF-40201C3CA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review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CD159-103A-4FD5-A695-F3DD72AEE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You should show that you have read, considered, understood and made connections with the relevant academic literature </a:t>
            </a:r>
          </a:p>
          <a:p>
            <a:r>
              <a:rPr lang="en-GB" dirty="0"/>
              <a:t>Use your own perspective to create fresh ideas/angles</a:t>
            </a:r>
          </a:p>
          <a:p>
            <a:r>
              <a:rPr lang="en-GB" dirty="0"/>
              <a:t>For broad or long-term topics use documented selection criteria to narrow your search</a:t>
            </a:r>
          </a:p>
          <a:p>
            <a:r>
              <a:rPr lang="en-GB" dirty="0"/>
              <a:t>For narrow or recent topics think beyond boundaries to extend search</a:t>
            </a:r>
          </a:p>
          <a:p>
            <a:r>
              <a:rPr lang="en-GB" dirty="0"/>
              <a:t>It’s up to you to decide whether something is relevant to your research!</a:t>
            </a:r>
          </a:p>
        </p:txBody>
      </p:sp>
    </p:spTree>
    <p:extLst>
      <p:ext uri="{BB962C8B-B14F-4D97-AF65-F5344CB8AC3E}">
        <p14:creationId xmlns:p14="http://schemas.microsoft.com/office/powerpoint/2010/main" val="380694870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008D2-CD79-47D6-A0A5-6E06EC1D9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libraries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6B74C-E440-45D5-BDD8-0C162AAB6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librarians – they are there to help!</a:t>
            </a:r>
          </a:p>
          <a:p>
            <a:r>
              <a:rPr lang="en-US" dirty="0"/>
              <a:t>Don’t underestimate local and regional libraries</a:t>
            </a:r>
          </a:p>
          <a:p>
            <a:r>
              <a:rPr lang="en-US" dirty="0"/>
              <a:t>National libraries very useful but may have to access via your local library</a:t>
            </a:r>
          </a:p>
          <a:p>
            <a:r>
              <a:rPr lang="en-US" dirty="0"/>
              <a:t>More and more online resources each year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80514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71139-6C4B-4B95-8970-709E875CB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notes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2F766-419F-488D-81A1-9D8BD538B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Essential!</a:t>
            </a:r>
          </a:p>
          <a:p>
            <a:r>
              <a:rPr lang="en-US" dirty="0"/>
              <a:t>Electronic notes are easier to search than hard copy</a:t>
            </a:r>
          </a:p>
          <a:p>
            <a:r>
              <a:rPr lang="en-GB" dirty="0"/>
              <a:t>Visual learners may create mind-maps, flow charts – software is available</a:t>
            </a:r>
          </a:p>
          <a:p>
            <a:r>
              <a:rPr lang="en-GB" dirty="0"/>
              <a:t>Categorise your sources e.g. political stance, geographical location, time of writing etc.</a:t>
            </a:r>
          </a:p>
          <a:p>
            <a:r>
              <a:rPr lang="en-US" dirty="0"/>
              <a:t>Reading, note-making and writing are iterative and help develop your thinking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439885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0A6F-60BE-403D-AD9D-C73A92AE7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stop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E03CF-36E7-4241-AE99-1B18AF6DB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2159" cy="4351338"/>
          </a:xfrm>
        </p:spPr>
        <p:txBody>
          <a:bodyPr>
            <a:normAutofit/>
          </a:bodyPr>
          <a:lstStyle/>
          <a:p>
            <a:r>
              <a:rPr lang="en-US" dirty="0"/>
              <a:t>Most reading at start of research but continues throughout</a:t>
            </a:r>
          </a:p>
          <a:p>
            <a:r>
              <a:rPr lang="en-US" dirty="0"/>
              <a:t>Stop when you are not finding anything new</a:t>
            </a:r>
          </a:p>
          <a:p>
            <a:r>
              <a:rPr lang="en-US" dirty="0"/>
              <a:t>Stop when you are confident you have developed your own view on the issue</a:t>
            </a:r>
          </a:p>
          <a:p>
            <a:r>
              <a:rPr lang="en-US" dirty="0"/>
              <a:t>See book for list of contents for document/literature review</a:t>
            </a:r>
          </a:p>
          <a:p>
            <a:r>
              <a:rPr lang="en-US" dirty="0"/>
              <a:t>Use clear and concise language</a:t>
            </a:r>
          </a:p>
          <a:p>
            <a:r>
              <a:rPr lang="en-US" dirty="0"/>
              <a:t>Be analytic and interpretative</a:t>
            </a:r>
          </a:p>
          <a:p>
            <a:r>
              <a:rPr lang="en-US" dirty="0"/>
              <a:t>Extract arguments from the texts and make the case for your own view </a:t>
            </a:r>
          </a:p>
          <a:p>
            <a:r>
              <a:rPr lang="en-US" dirty="0"/>
              <a:t>Ask your peers, supervisors, mentors to review your review</a:t>
            </a:r>
          </a:p>
        </p:txBody>
      </p:sp>
    </p:spTree>
    <p:extLst>
      <p:ext uri="{BB962C8B-B14F-4D97-AF65-F5344CB8AC3E}">
        <p14:creationId xmlns:p14="http://schemas.microsoft.com/office/powerpoint/2010/main" val="99725574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EFC0-14B4-CA1C-82D6-0EB09741F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280" y="1277199"/>
            <a:ext cx="5750560" cy="3356945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Poppins Light" panose="00000400000000000000" pitchFamily="2" charset="0"/>
                <a:cs typeface="Poppins Light" panose="00000400000000000000" pitchFamily="2" charset="0"/>
              </a:rPr>
              <a:t>Chapter 8</a:t>
            </a:r>
            <a:br>
              <a:rPr lang="en-US" dirty="0"/>
            </a:br>
            <a: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  <a:t>Secondary Data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46985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C4C2-4FAC-4879-8A73-4F79DA166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8: Secondary Data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89803-DF11-4154-AE08-485F427A1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46986" cy="4351338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Online secondary data</a:t>
            </a:r>
          </a:p>
          <a:p>
            <a:r>
              <a:rPr lang="en-US" dirty="0"/>
              <a:t>Secondary qualitative data</a:t>
            </a:r>
          </a:p>
          <a:p>
            <a:r>
              <a:rPr lang="en-US" dirty="0"/>
              <a:t>Archival data</a:t>
            </a:r>
          </a:p>
          <a:p>
            <a:r>
              <a:rPr lang="en-US" dirty="0"/>
              <a:t>Open data worldwide</a:t>
            </a:r>
          </a:p>
          <a:p>
            <a:r>
              <a:rPr lang="en-US" dirty="0"/>
              <a:t>Application programming interfaces</a:t>
            </a:r>
          </a:p>
          <a:p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81D5AB-97AE-47E0-A7C8-F2DE89AC4F5D}"/>
              </a:ext>
            </a:extLst>
          </p:cNvPr>
          <p:cNvSpPr txBox="1">
            <a:spLocks/>
          </p:cNvSpPr>
          <p:nvPr/>
        </p:nvSpPr>
        <p:spPr>
          <a:xfrm>
            <a:off x="6182684" y="1820374"/>
            <a:ext cx="54469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Large-scale surveys</a:t>
            </a:r>
          </a:p>
          <a:p>
            <a:r>
              <a:rPr lang="en-US" dirty="0"/>
              <a:t>International surveys</a:t>
            </a:r>
          </a:p>
          <a:p>
            <a:r>
              <a:rPr lang="en-US" dirty="0"/>
              <a:t>Working with secondary data</a:t>
            </a:r>
          </a:p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949725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B9A8-9CBC-46CE-A38D-FB4F663A2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research?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92071-197E-4C44-9A3E-874B52922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Reasons – qualification, part of job role, career progression, gain knowledge etc.</a:t>
            </a:r>
          </a:p>
          <a:p>
            <a:r>
              <a:rPr lang="en-US" dirty="0"/>
              <a:t>Demand for research in public services is increasing.</a:t>
            </a:r>
          </a:p>
          <a:p>
            <a:r>
              <a:rPr lang="en-GB" dirty="0"/>
              <a:t>Reasons include:</a:t>
            </a:r>
          </a:p>
          <a:p>
            <a:pPr lvl="1"/>
            <a:r>
              <a:rPr lang="en-GB" dirty="0"/>
              <a:t>Evidence needed to support decision-making</a:t>
            </a:r>
          </a:p>
          <a:p>
            <a:pPr lvl="1"/>
            <a:r>
              <a:rPr lang="en-GB" dirty="0"/>
              <a:t>Need to demonstrate transparency</a:t>
            </a:r>
          </a:p>
          <a:p>
            <a:pPr lvl="1"/>
            <a:r>
              <a:rPr lang="en-GB" dirty="0"/>
              <a:t>Public service workers are better educated and better informed</a:t>
            </a:r>
          </a:p>
          <a:p>
            <a:pPr lvl="1"/>
            <a:r>
              <a:rPr lang="en-GB" dirty="0"/>
              <a:t>Many public service roles have been extended</a:t>
            </a:r>
          </a:p>
          <a:p>
            <a:r>
              <a:rPr lang="en-GB" dirty="0"/>
              <a:t>Formal training can be expensive and difficult to access.</a:t>
            </a:r>
          </a:p>
        </p:txBody>
      </p:sp>
    </p:spTree>
    <p:extLst>
      <p:ext uri="{BB962C8B-B14F-4D97-AF65-F5344CB8AC3E}">
        <p14:creationId xmlns:p14="http://schemas.microsoft.com/office/powerpoint/2010/main" val="300633121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76109-0913-4180-B6D3-A080646B1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5A23E-4244-4B10-9E0E-63D789EDF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Secondary data = data collected by someone else for a different purpose</a:t>
            </a:r>
          </a:p>
          <a:p>
            <a:r>
              <a:rPr lang="en-US" dirty="0"/>
              <a:t>Usually in digital/electronic form</a:t>
            </a:r>
          </a:p>
          <a:p>
            <a:r>
              <a:rPr lang="en-GB" dirty="0"/>
              <a:t>Huge amount available nowadays</a:t>
            </a:r>
          </a:p>
          <a:p>
            <a:r>
              <a:rPr lang="en-GB" dirty="0"/>
              <a:t>See Table 8.1 for pros and cons</a:t>
            </a:r>
          </a:p>
          <a:p>
            <a:r>
              <a:rPr lang="en-GB" dirty="0"/>
              <a:t>Use when you can – saves time!</a:t>
            </a:r>
          </a:p>
          <a:p>
            <a:r>
              <a:rPr lang="en-GB" dirty="0"/>
              <a:t>See book for list of questions to check integrity</a:t>
            </a:r>
          </a:p>
          <a:p>
            <a:r>
              <a:rPr lang="en-GB" dirty="0"/>
              <a:t>Only use if you are sure it is relevant, robust and representative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86357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19DB5-B36F-4CE9-BBD7-7334F1FF8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secondary data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E5190-D98F-43B9-A908-DAAF111A0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many </a:t>
            </a:r>
            <a:r>
              <a:rPr lang="en-GB" dirty="0"/>
              <a:t>social science data archives in different countries</a:t>
            </a:r>
          </a:p>
          <a:p>
            <a:r>
              <a:rPr lang="en-GB" dirty="0"/>
              <a:t>Most contain quantitative data</a:t>
            </a:r>
          </a:p>
          <a:p>
            <a:r>
              <a:rPr lang="en-GB" dirty="0"/>
              <a:t>See book for lists of resources in US, Canada, Europe, Australasia and South Africa</a:t>
            </a:r>
          </a:p>
        </p:txBody>
      </p:sp>
    </p:spTree>
    <p:extLst>
      <p:ext uri="{BB962C8B-B14F-4D97-AF65-F5344CB8AC3E}">
        <p14:creationId xmlns:p14="http://schemas.microsoft.com/office/powerpoint/2010/main" val="266684878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1B465-D701-4714-873B-3CA883DD9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secondary data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999DF-5D39-41D7-9120-B2E8A8C22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book for list of sources</a:t>
            </a:r>
          </a:p>
          <a:p>
            <a:r>
              <a:rPr lang="en-US" dirty="0"/>
              <a:t>Additional ethical issues as consent for use as secondary data may not have been obtained</a:t>
            </a:r>
          </a:p>
          <a:p>
            <a:r>
              <a:rPr lang="en-US" dirty="0"/>
              <a:t>Ensure no personal details can be traced through your research</a:t>
            </a:r>
          </a:p>
          <a:p>
            <a:r>
              <a:rPr lang="en-US" dirty="0"/>
              <a:t>Consider the context and drivers for original research</a:t>
            </a:r>
          </a:p>
          <a:p>
            <a:r>
              <a:rPr lang="en-US" dirty="0"/>
              <a:t>UK Data Service has identified six ways to re-use qualitative data – see book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66828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4DE3A-8C2B-4965-B19E-C92D01716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Archival data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1D2F0-475B-4A1C-8B44-6275BFA4C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Archival data = sub-set of qualitative data made of historical records</a:t>
            </a:r>
          </a:p>
          <a:p>
            <a:r>
              <a:rPr lang="en-US" dirty="0"/>
              <a:t>Format can be digital, printed, audio, video, photographs or even printed on fabric/bark</a:t>
            </a:r>
          </a:p>
          <a:p>
            <a:r>
              <a:rPr lang="en-US" dirty="0"/>
              <a:t>See book for list of uses</a:t>
            </a:r>
          </a:p>
          <a:p>
            <a:r>
              <a:rPr lang="en-US" dirty="0"/>
              <a:t>May be difficult to find and in unhelpful format</a:t>
            </a:r>
          </a:p>
          <a:p>
            <a:r>
              <a:rPr lang="en-US" dirty="0"/>
              <a:t>See book for list of international sources</a:t>
            </a:r>
          </a:p>
          <a:p>
            <a:r>
              <a:rPr lang="en-US" dirty="0"/>
              <a:t>More and more datasets becoming available – look for DOI (digital object identifier)</a:t>
            </a:r>
          </a:p>
        </p:txBody>
      </p:sp>
    </p:spTree>
    <p:extLst>
      <p:ext uri="{BB962C8B-B14F-4D97-AF65-F5344CB8AC3E}">
        <p14:creationId xmlns:p14="http://schemas.microsoft.com/office/powerpoint/2010/main" val="12330867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43B9-559B-4A16-B86E-39A495EE1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data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70C6B-99D9-4595-9876-202FAF4B1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Availability is increasing, particularly from governments some of which make open data mandatory</a:t>
            </a:r>
          </a:p>
          <a:p>
            <a:r>
              <a:rPr lang="en-US" dirty="0"/>
              <a:t>See book for list of international sources</a:t>
            </a:r>
          </a:p>
          <a:p>
            <a:r>
              <a:rPr lang="en-GB" dirty="0"/>
              <a:t>‘Dataverses’ act as repositories and source of citations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81221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551A9-386D-478D-AACE-F16E3B9A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programming </a:t>
            </a:r>
            <a:br>
              <a:rPr lang="en-US" dirty="0"/>
            </a:br>
            <a:r>
              <a:rPr lang="en-US" dirty="0"/>
              <a:t>interfaces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6B1C4-CB2C-442B-B11D-E64F67403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APIs are used to release some open data</a:t>
            </a:r>
          </a:p>
          <a:p>
            <a:r>
              <a:rPr lang="en-GB" dirty="0"/>
              <a:t>Can be very powerful tools but some technical knowledge needed to access</a:t>
            </a:r>
          </a:p>
          <a:p>
            <a:r>
              <a:rPr lang="en-GB" dirty="0"/>
              <a:t>See book for list of sources</a:t>
            </a:r>
          </a:p>
          <a:p>
            <a:r>
              <a:rPr lang="en-GB" dirty="0"/>
              <a:t>Use a search engine to look for: [organisation’s name] API</a:t>
            </a:r>
          </a:p>
          <a:p>
            <a:r>
              <a:rPr lang="en-GB" dirty="0"/>
              <a:t>Skills can be learned online – see ‘API University’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39333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94A5E-160B-483C-B1EF-D98D8DCE1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Large-scale surveys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C538E-2BCA-4043-BFDE-9D9F1AD52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countries carry out large-scale population surveys e.g. censuses</a:t>
            </a:r>
          </a:p>
          <a:p>
            <a:r>
              <a:rPr lang="en-US" dirty="0"/>
              <a:t>Usually cover issues such as health, crime, education etc.</a:t>
            </a:r>
          </a:p>
          <a:p>
            <a:r>
              <a:rPr lang="en-US" dirty="0"/>
              <a:t>See book for list of sources from UK, US, Canada, Australia and New Zealand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25098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526C7-795C-4124-A3CF-F03F398D6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surveys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C0C40-849B-48E0-B20D-9F3A34805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international groups that collect and disseminate data</a:t>
            </a:r>
          </a:p>
          <a:p>
            <a:r>
              <a:rPr lang="en-US" dirty="0"/>
              <a:t>Examples include:</a:t>
            </a:r>
          </a:p>
          <a:p>
            <a:pPr lvl="1"/>
            <a:r>
              <a:rPr lang="en-US" dirty="0"/>
              <a:t>Organisation for Economic Cooperation and Development (OECD)</a:t>
            </a:r>
          </a:p>
          <a:p>
            <a:pPr lvl="1"/>
            <a:r>
              <a:rPr lang="en-US" dirty="0"/>
              <a:t>United Nations (UN)</a:t>
            </a:r>
          </a:p>
          <a:p>
            <a:pPr lvl="1"/>
            <a:r>
              <a:rPr lang="en-GB" dirty="0"/>
              <a:t>International Social Survey Programme </a:t>
            </a:r>
            <a:r>
              <a:rPr lang="en-US" dirty="0"/>
              <a:t>(ISSP)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63602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95693-E3DE-4C33-A984-BE8B054FF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secondary data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CF3BE-2C70-4952-B529-A86004098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websites hold secondary data including:</a:t>
            </a:r>
          </a:p>
          <a:p>
            <a:pPr lvl="1"/>
            <a:r>
              <a:rPr lang="en-US" dirty="0"/>
              <a:t>Census websites</a:t>
            </a:r>
          </a:p>
          <a:p>
            <a:pPr lvl="1"/>
            <a:r>
              <a:rPr lang="en-US" dirty="0"/>
              <a:t>Local government websites (town, city, region)</a:t>
            </a:r>
          </a:p>
          <a:p>
            <a:pPr lvl="1"/>
            <a:r>
              <a:rPr lang="en-US" dirty="0"/>
              <a:t>Health service websites</a:t>
            </a:r>
          </a:p>
          <a:p>
            <a:pPr lvl="1"/>
            <a:r>
              <a:rPr lang="en-US" dirty="0"/>
              <a:t>National newspaper websites</a:t>
            </a:r>
          </a:p>
          <a:p>
            <a:r>
              <a:rPr lang="en-GB" dirty="0"/>
              <a:t>Process = find website, read FAQs, search the site, save any relevant data (or URLs), assess data</a:t>
            </a:r>
          </a:p>
          <a:p>
            <a:r>
              <a:rPr lang="en-GB" dirty="0"/>
              <a:t>Repeat until you have enough data</a:t>
            </a:r>
          </a:p>
          <a:p>
            <a:r>
              <a:rPr lang="en-GB" dirty="0"/>
              <a:t>Analyse in similar way to primary data</a:t>
            </a:r>
          </a:p>
        </p:txBody>
      </p:sp>
    </p:spTree>
    <p:extLst>
      <p:ext uri="{BB962C8B-B14F-4D97-AF65-F5344CB8AC3E}">
        <p14:creationId xmlns:p14="http://schemas.microsoft.com/office/powerpoint/2010/main" val="294989984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59A43-4B36-4393-AE8C-FF01B380B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6EABB-A220-4C87-A0A4-5F24695D1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Secondary data can be very useful but…</a:t>
            </a:r>
          </a:p>
          <a:p>
            <a:r>
              <a:rPr lang="en-GB" dirty="0"/>
              <a:t>It may not directly answer your research question</a:t>
            </a:r>
          </a:p>
          <a:p>
            <a:r>
              <a:rPr lang="en-GB" dirty="0"/>
              <a:t>It may not be directly comparable with your primary data</a:t>
            </a:r>
          </a:p>
          <a:p>
            <a:r>
              <a:rPr lang="en-GB" dirty="0"/>
              <a:t>It may not be accessible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450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D13CD-B910-4FC4-BB52-764894127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Insider and outsider research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32196-C1C3-4EF9-BB1D-DFCBECEE4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Insider/outsider is a spectrum not an either/or.</a:t>
            </a:r>
          </a:p>
          <a:p>
            <a:r>
              <a:rPr lang="en-GB" dirty="0"/>
              <a:t>There are pros and cons to both insider and outsider research – see Table 1.1 for details. </a:t>
            </a:r>
          </a:p>
        </p:txBody>
      </p:sp>
    </p:spTree>
    <p:extLst>
      <p:ext uri="{BB962C8B-B14F-4D97-AF65-F5344CB8AC3E}">
        <p14:creationId xmlns:p14="http://schemas.microsoft.com/office/powerpoint/2010/main" val="229249510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EFC0-14B4-CA1C-82D6-0EB09741F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279" y="1277199"/>
            <a:ext cx="7084479" cy="4599818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latin typeface="Poppins Light" panose="00000400000000000000" pitchFamily="2" charset="0"/>
                <a:cs typeface="Poppins Light" panose="00000400000000000000" pitchFamily="2" charset="0"/>
              </a:rPr>
              <a:t>Chapter 9</a:t>
            </a:r>
            <a:br>
              <a:rPr lang="en-US" dirty="0"/>
            </a:br>
            <a: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  <a:t>Primary Data Collection – Conventional Methods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463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C4C2-4FAC-4879-8A73-4F79DA166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Chapter 9: Primary Data Collection</a:t>
            </a:r>
            <a:br>
              <a:rPr lang="en-US" sz="4000" dirty="0"/>
            </a:br>
            <a:r>
              <a:rPr lang="en-US" sz="4000" dirty="0"/>
              <a:t> – Conventional Methods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89803-DF11-4154-AE08-485F427A1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46986" cy="4351338"/>
          </a:xfrm>
        </p:spPr>
        <p:txBody>
          <a:bodyPr>
            <a:noAutofit/>
          </a:bodyPr>
          <a:lstStyle/>
          <a:p>
            <a:r>
              <a:rPr lang="en-US" dirty="0"/>
              <a:t>Introduction</a:t>
            </a:r>
          </a:p>
          <a:p>
            <a:r>
              <a:rPr lang="en-GB" dirty="0"/>
              <a:t>Quantitative data collection</a:t>
            </a:r>
          </a:p>
          <a:p>
            <a:pPr lvl="1"/>
            <a:r>
              <a:rPr lang="en-GB" dirty="0"/>
              <a:t>Counting</a:t>
            </a:r>
          </a:p>
          <a:p>
            <a:pPr lvl="1"/>
            <a:r>
              <a:rPr lang="en-GB" dirty="0"/>
              <a:t>Measuring</a:t>
            </a:r>
          </a:p>
          <a:p>
            <a:pPr lvl="1"/>
            <a:r>
              <a:rPr lang="en-GB" dirty="0"/>
              <a:t>Questionnaires</a:t>
            </a:r>
          </a:p>
          <a:p>
            <a:r>
              <a:rPr lang="en-GB" dirty="0"/>
              <a:t>Qualitative data collection</a:t>
            </a:r>
          </a:p>
          <a:p>
            <a:pPr lvl="1"/>
            <a:r>
              <a:rPr lang="en-GB" dirty="0"/>
              <a:t>Interviews</a:t>
            </a:r>
          </a:p>
          <a:p>
            <a:pPr lvl="1"/>
            <a:r>
              <a:rPr lang="en-GB" dirty="0"/>
              <a:t>Focus groups</a:t>
            </a:r>
          </a:p>
          <a:p>
            <a:pPr lvl="1"/>
            <a:r>
              <a:rPr lang="en-GB" dirty="0"/>
              <a:t>Documents as data</a:t>
            </a:r>
          </a:p>
          <a:p>
            <a:pPr lvl="1"/>
            <a:r>
              <a:rPr lang="en-GB" dirty="0"/>
              <a:t>Observation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90283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76109-0913-4180-B6D3-A080646B1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5A23E-4244-4B10-9E0E-63D789EDF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data is not necessarily better</a:t>
            </a:r>
          </a:p>
          <a:p>
            <a:r>
              <a:rPr lang="en-US" dirty="0"/>
              <a:t>Gather as much data as you need – no more, no less</a:t>
            </a:r>
          </a:p>
          <a:p>
            <a:r>
              <a:rPr lang="en-US" dirty="0"/>
              <a:t>Too much data is unethical and unwieldy</a:t>
            </a:r>
          </a:p>
          <a:p>
            <a:r>
              <a:rPr lang="en-US" dirty="0"/>
              <a:t>Too little data will not answer your research question</a:t>
            </a:r>
          </a:p>
          <a:p>
            <a:r>
              <a:rPr lang="en-US" dirty="0"/>
              <a:t>Can collect data using one or more methods - triangulation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03849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3D219-D344-4C62-AC74-854581623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data collection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79C98-9879-4EE9-A16A-6A8C38070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Answers questions such as ‘how much’, ‘how many’</a:t>
            </a:r>
          </a:p>
          <a:p>
            <a:r>
              <a:rPr lang="en-GB" dirty="0"/>
              <a:t>Increasingly research is ‘mixed methods’ – uses quantitative and qualitative data</a:t>
            </a:r>
          </a:p>
          <a:p>
            <a:r>
              <a:rPr lang="en-GB" dirty="0"/>
              <a:t>Three main methods of collecting quantitative data: </a:t>
            </a:r>
            <a:br>
              <a:rPr lang="en-GB" dirty="0"/>
            </a:br>
            <a:r>
              <a:rPr lang="en-GB" dirty="0"/>
              <a:t>- counting</a:t>
            </a:r>
            <a:br>
              <a:rPr lang="en-GB" dirty="0"/>
            </a:br>
            <a:r>
              <a:rPr lang="en-GB" dirty="0"/>
              <a:t>- measuring</a:t>
            </a:r>
            <a:br>
              <a:rPr lang="en-GB" dirty="0"/>
            </a:br>
            <a:r>
              <a:rPr lang="en-GB" dirty="0"/>
              <a:t>- using questionnaires</a:t>
            </a:r>
          </a:p>
        </p:txBody>
      </p:sp>
    </p:spTree>
    <p:extLst>
      <p:ext uri="{BB962C8B-B14F-4D97-AF65-F5344CB8AC3E}">
        <p14:creationId xmlns:p14="http://schemas.microsoft.com/office/powerpoint/2010/main" val="360135357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81F4E-2573-4731-980F-10C06D937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BCF6B-076B-48C3-ABB2-68053FA96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often used in primary data collection…</a:t>
            </a:r>
          </a:p>
          <a:p>
            <a:r>
              <a:rPr lang="en-US" dirty="0"/>
              <a:t>… but is often used when working with secondary data</a:t>
            </a:r>
          </a:p>
          <a:p>
            <a:r>
              <a:rPr lang="en-US" dirty="0"/>
              <a:t>Ask yourself if there is anything that can be easily counted in your project and if yes, how best to do that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858080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C42CE-8AC1-43E0-B124-3CB5062BB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209AF-F1E2-4559-A9C4-A0AFC6E3B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/>
              <a:t>Scales can be used to measure aspects of a person’s life e.g. depression, quality of life</a:t>
            </a:r>
          </a:p>
          <a:p>
            <a:r>
              <a:rPr lang="en-GB" dirty="0"/>
              <a:t>Many devices exist but all use questions to measure a specific variable</a:t>
            </a:r>
          </a:p>
          <a:p>
            <a:r>
              <a:rPr lang="en-GB" dirty="0"/>
              <a:t>Devices should be:</a:t>
            </a:r>
          </a:p>
          <a:p>
            <a:pPr lvl="1"/>
            <a:r>
              <a:rPr lang="en-GB" dirty="0"/>
              <a:t>Reliable – give same results regardless of researcher, participants, location or time</a:t>
            </a:r>
          </a:p>
          <a:p>
            <a:pPr lvl="1"/>
            <a:r>
              <a:rPr lang="en-GB" dirty="0"/>
              <a:t>Generalisable – findings can be generalised from your sample to main population</a:t>
            </a:r>
          </a:p>
          <a:p>
            <a:pPr lvl="1"/>
            <a:r>
              <a:rPr lang="en-GB" dirty="0"/>
              <a:t>Valid – face/content, internal, external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83399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C42CE-8AC1-43E0-B124-3CB5062BB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(cont)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209AF-F1E2-4559-A9C4-A0AFC6E3B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/>
              <a:t>Thousands of devices (scales, tools, inventories, instruments) available</a:t>
            </a:r>
          </a:p>
          <a:p>
            <a:r>
              <a:rPr lang="en-GB" dirty="0"/>
              <a:t>Chose one that meets the three criteria above and is well tested</a:t>
            </a:r>
          </a:p>
          <a:p>
            <a:r>
              <a:rPr lang="en-GB" dirty="0"/>
              <a:t>Device may be completed by participant or researcher; online, face-to-face or telephone</a:t>
            </a:r>
          </a:p>
          <a:p>
            <a:r>
              <a:rPr lang="en-GB" dirty="0"/>
              <a:t>You can develop your own device but it takes a lot of time and is very complex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71023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E563B-93BF-476D-BBF6-C3F43436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Questionnaires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F81E7-1952-4648-8096-611775931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collect quantitative data – multiple choice, set answers</a:t>
            </a:r>
          </a:p>
          <a:p>
            <a:r>
              <a:rPr lang="en-GB" dirty="0"/>
              <a:t>Can collect qualitative data – open questions, text answers</a:t>
            </a:r>
          </a:p>
          <a:p>
            <a:r>
              <a:rPr lang="en-GB" dirty="0"/>
              <a:t>Set answers/closed questions produce data that is easy and quick to process while text answers take a lot of thought and time</a:t>
            </a:r>
          </a:p>
          <a:p>
            <a:r>
              <a:rPr lang="en-GB" dirty="0"/>
              <a:t>Closed questions can use Y/N, rankings, range of options, scales</a:t>
            </a:r>
          </a:p>
          <a:p>
            <a:r>
              <a:rPr lang="en-GB" dirty="0"/>
              <a:t>See Table 9.1 for pros and cons of questionnaires</a:t>
            </a:r>
          </a:p>
          <a:p>
            <a:r>
              <a:rPr lang="en-GB" dirty="0"/>
              <a:t>If your questionnaire has lots of open questions consider whether an interview might be better</a:t>
            </a:r>
          </a:p>
          <a:p>
            <a:r>
              <a:rPr lang="en-GB" dirty="0"/>
              <a:t>Do a pilot</a:t>
            </a:r>
          </a:p>
        </p:txBody>
      </p:sp>
    </p:spTree>
    <p:extLst>
      <p:ext uri="{BB962C8B-B14F-4D97-AF65-F5344CB8AC3E}">
        <p14:creationId xmlns:p14="http://schemas.microsoft.com/office/powerpoint/2010/main" val="332832923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7E3BA-644C-4ABE-8E9C-1A5A5E3AF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data collection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29C04-3F12-4FD9-BD30-AD3ED95E8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Qualitative data = anything that isn’t numerical: words, photos, audio recordings, artwork</a:t>
            </a:r>
          </a:p>
          <a:p>
            <a:r>
              <a:rPr lang="en-US" dirty="0"/>
              <a:t>Many methods to choose from: </a:t>
            </a:r>
          </a:p>
          <a:p>
            <a:pPr lvl="1"/>
            <a:r>
              <a:rPr lang="en-US" dirty="0"/>
              <a:t>Interviews</a:t>
            </a:r>
          </a:p>
          <a:p>
            <a:pPr lvl="1"/>
            <a:r>
              <a:rPr lang="en-GB" dirty="0"/>
              <a:t>Focus groups</a:t>
            </a:r>
          </a:p>
          <a:p>
            <a:pPr lvl="1"/>
            <a:r>
              <a:rPr lang="en-GB" dirty="0"/>
              <a:t>Collecting documents</a:t>
            </a:r>
          </a:p>
          <a:p>
            <a:pPr lvl="1"/>
            <a:r>
              <a:rPr lang="en-GB" dirty="0"/>
              <a:t>Observation</a:t>
            </a:r>
          </a:p>
          <a:p>
            <a:pPr lvl="1"/>
            <a:r>
              <a:rPr lang="en-GB" dirty="0"/>
              <a:t>Collecting visual data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82633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F8BC2-C0A3-4B3B-9C85-7D35B2CC0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FAA5D-1ABA-4946-961E-988E21EA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Popular method that can be enjoyable and rewarding</a:t>
            </a:r>
          </a:p>
          <a:p>
            <a:r>
              <a:rPr lang="en-US" dirty="0"/>
              <a:t>Tips:</a:t>
            </a:r>
          </a:p>
          <a:p>
            <a:pPr lvl="1"/>
            <a:r>
              <a:rPr lang="en-US" dirty="0"/>
              <a:t>Don’t use the word ‘interview’</a:t>
            </a:r>
          </a:p>
          <a:p>
            <a:pPr lvl="1"/>
            <a:r>
              <a:rPr lang="en-US" dirty="0"/>
              <a:t>People must be able to and give ‘free and informed consent’</a:t>
            </a:r>
          </a:p>
          <a:p>
            <a:pPr lvl="1"/>
            <a:r>
              <a:rPr lang="en-US" dirty="0"/>
              <a:t>Practise self-care and care for participants</a:t>
            </a:r>
          </a:p>
          <a:p>
            <a:pPr lvl="1"/>
            <a:r>
              <a:rPr lang="en-US" dirty="0"/>
              <a:t>Use ‘active listening’ in interviews</a:t>
            </a:r>
          </a:p>
          <a:p>
            <a:r>
              <a:rPr lang="en-GB" dirty="0"/>
              <a:t>See Table 9.2 for pros and cons of interviews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0281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search and Evaluation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6248</TotalTime>
  <Words>8092</Words>
  <Application>Microsoft Office PowerPoint</Application>
  <PresentationFormat>Widescreen</PresentationFormat>
  <Paragraphs>1011</Paragraphs>
  <Slides>168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168</vt:i4>
      </vt:variant>
    </vt:vector>
  </HeadingPairs>
  <TitlesOfParts>
    <vt:vector size="174" baseType="lpstr">
      <vt:lpstr>Arial</vt:lpstr>
      <vt:lpstr>Poppins</vt:lpstr>
      <vt:lpstr>Poppins Bold</vt:lpstr>
      <vt:lpstr>Poppins Light</vt:lpstr>
      <vt:lpstr>poppins medium</vt:lpstr>
      <vt:lpstr>Office Theme</vt:lpstr>
      <vt:lpstr>Research and Evaluation for Busy Students and Practitioners A Survival Guide | Third Edition</vt:lpstr>
      <vt:lpstr>Contents</vt:lpstr>
      <vt:lpstr>Contents continued</vt:lpstr>
      <vt:lpstr>Chapter 1 Introduction </vt:lpstr>
      <vt:lpstr>Chapter 1: Introduction</vt:lpstr>
      <vt:lpstr>Introduction to book</vt:lpstr>
      <vt:lpstr>Being a researcher</vt:lpstr>
      <vt:lpstr>Why do research?</vt:lpstr>
      <vt:lpstr>Insider and outsider research</vt:lpstr>
      <vt:lpstr>Doing research</vt:lpstr>
      <vt:lpstr>Managing and commissioning research</vt:lpstr>
      <vt:lpstr>Terminology</vt:lpstr>
      <vt:lpstr>Book structure</vt:lpstr>
      <vt:lpstr>Chapter 2 Overview Of Research </vt:lpstr>
      <vt:lpstr>Chapter 2: Overview Of Research</vt:lpstr>
      <vt:lpstr>Introduction</vt:lpstr>
      <vt:lpstr>Quantitative and qualitative research</vt:lpstr>
      <vt:lpstr>Solo or collaborative?</vt:lpstr>
      <vt:lpstr>Involving participants</vt:lpstr>
      <vt:lpstr>Time-consuming methods</vt:lpstr>
      <vt:lpstr>Chapter 3 Research and  Evaluation Ethics </vt:lpstr>
      <vt:lpstr>Chapter 3: Research and  Evaluation Ethics</vt:lpstr>
      <vt:lpstr>Introduction</vt:lpstr>
      <vt:lpstr>Research ethics management</vt:lpstr>
      <vt:lpstr>Researcher wellbeing</vt:lpstr>
      <vt:lpstr>Ethics throughout the research process</vt:lpstr>
      <vt:lpstr>PowerPoint Presentation</vt:lpstr>
      <vt:lpstr>Chapter 4 Methodologies, Approaches And Theories </vt:lpstr>
      <vt:lpstr>Chapter 4: Methodologies, Approaches And Theories</vt:lpstr>
      <vt:lpstr>Introduction</vt:lpstr>
      <vt:lpstr>Methodologies, methods and approaches</vt:lpstr>
      <vt:lpstr>Common methodologies</vt:lpstr>
      <vt:lpstr>Common methodologies (cont)</vt:lpstr>
      <vt:lpstr>Common methodologies (cont)</vt:lpstr>
      <vt:lpstr>Ontology and epistemology</vt:lpstr>
      <vt:lpstr>Common types of research</vt:lpstr>
      <vt:lpstr>Common types of research  (cont)</vt:lpstr>
      <vt:lpstr>Common types of research  (cont)</vt:lpstr>
      <vt:lpstr>The role of theory</vt:lpstr>
      <vt:lpstr>Theory, research and practice</vt:lpstr>
      <vt:lpstr>Chapter 5 Topics and Proposals </vt:lpstr>
      <vt:lpstr>Chapter 5: Topics and Proposals</vt:lpstr>
      <vt:lpstr>Introduction</vt:lpstr>
      <vt:lpstr>Choosing a topic</vt:lpstr>
      <vt:lpstr>Refining a topic</vt:lpstr>
      <vt:lpstr>From question to data</vt:lpstr>
      <vt:lpstr>How much data?</vt:lpstr>
      <vt:lpstr>Qualitative or quantitative?</vt:lpstr>
      <vt:lpstr>Sampling techniques</vt:lpstr>
      <vt:lpstr>Probability samples</vt:lpstr>
      <vt:lpstr>Non-probability samples</vt:lpstr>
      <vt:lpstr>What is evidence?</vt:lpstr>
      <vt:lpstr>Writing a proposal</vt:lpstr>
      <vt:lpstr>Research funders</vt:lpstr>
      <vt:lpstr>Chapter 6 Managing Your  Research or Evaluation Project </vt:lpstr>
      <vt:lpstr>Chapter 6: Managing Your  Research or Evaluation Project</vt:lpstr>
      <vt:lpstr>Introduction</vt:lpstr>
      <vt:lpstr>Planning</vt:lpstr>
      <vt:lpstr>Organisation</vt:lpstr>
      <vt:lpstr>Time management</vt:lpstr>
      <vt:lpstr>Support from employers</vt:lpstr>
      <vt:lpstr>Creative time management</vt:lpstr>
      <vt:lpstr>Reward yourself</vt:lpstr>
      <vt:lpstr>Look after yourself</vt:lpstr>
      <vt:lpstr>What works?, what doesn’t?</vt:lpstr>
      <vt:lpstr>Chapter 7 Background Research </vt:lpstr>
      <vt:lpstr>Chapter 7: Background Research</vt:lpstr>
      <vt:lpstr>Introduction</vt:lpstr>
      <vt:lpstr>Document or literature review?</vt:lpstr>
      <vt:lpstr>Record-keeping</vt:lpstr>
      <vt:lpstr>Critical and strategic reading</vt:lpstr>
      <vt:lpstr>Academic journal articles</vt:lpstr>
      <vt:lpstr>Document review</vt:lpstr>
      <vt:lpstr>Literature review</vt:lpstr>
      <vt:lpstr>Using libraries</vt:lpstr>
      <vt:lpstr>Making notes</vt:lpstr>
      <vt:lpstr>When to stop</vt:lpstr>
      <vt:lpstr>Chapter 8 Secondary Data </vt:lpstr>
      <vt:lpstr>Chapter 8: Secondary Data</vt:lpstr>
      <vt:lpstr>Introduction</vt:lpstr>
      <vt:lpstr>Online secondary data</vt:lpstr>
      <vt:lpstr>Qualitative secondary data</vt:lpstr>
      <vt:lpstr>Archival data</vt:lpstr>
      <vt:lpstr>Open data</vt:lpstr>
      <vt:lpstr>Application programming  interfaces</vt:lpstr>
      <vt:lpstr>Large-scale surveys</vt:lpstr>
      <vt:lpstr>International surveys</vt:lpstr>
      <vt:lpstr>Working with secondary data</vt:lpstr>
      <vt:lpstr>Conclusion</vt:lpstr>
      <vt:lpstr>Chapter 9 Primary Data Collection – Conventional Methods </vt:lpstr>
      <vt:lpstr>Chapter 9: Primary Data Collection  – Conventional Methods</vt:lpstr>
      <vt:lpstr>Introduction</vt:lpstr>
      <vt:lpstr>Quantitative data collection</vt:lpstr>
      <vt:lpstr>Counting</vt:lpstr>
      <vt:lpstr>Measuring</vt:lpstr>
      <vt:lpstr>Measuring (cont)</vt:lpstr>
      <vt:lpstr>Questionnaires</vt:lpstr>
      <vt:lpstr>Qualitative data collection</vt:lpstr>
      <vt:lpstr>Interviews</vt:lpstr>
      <vt:lpstr>Focus groups</vt:lpstr>
      <vt:lpstr>Documents as data</vt:lpstr>
      <vt:lpstr>Observation</vt:lpstr>
      <vt:lpstr>Chapter 10 Primary Data Collection  – Creative Methods </vt:lpstr>
      <vt:lpstr>Chapter 10: Primary Data Collection  – Creative Methods</vt:lpstr>
      <vt:lpstr>Introduction</vt:lpstr>
      <vt:lpstr>Collecting data online</vt:lpstr>
      <vt:lpstr>Smartphones</vt:lpstr>
      <vt:lpstr>Enhanced interviews and focus groups</vt:lpstr>
      <vt:lpstr>Diaries, field notes, journals and logs</vt:lpstr>
      <vt:lpstr>Visual data</vt:lpstr>
      <vt:lpstr>Mapping</vt:lpstr>
      <vt:lpstr>Mobile methods</vt:lpstr>
      <vt:lpstr>Case studies</vt:lpstr>
      <vt:lpstr>Collaborative methods</vt:lpstr>
      <vt:lpstr>Chapter 11 Quantitative Data Analysis </vt:lpstr>
      <vt:lpstr>Chapter 11: Quantitative Data Analysis</vt:lpstr>
      <vt:lpstr>Introduction</vt:lpstr>
      <vt:lpstr>Preparing quantitative data</vt:lpstr>
      <vt:lpstr>Coding quantitative data</vt:lpstr>
      <vt:lpstr>Analysing quantitative data</vt:lpstr>
      <vt:lpstr>Descriptive statistics</vt:lpstr>
      <vt:lpstr>Inferential statistics</vt:lpstr>
      <vt:lpstr>Parametric and non-parametric</vt:lpstr>
      <vt:lpstr>Chapter 12 Qualitative Data Analysis </vt:lpstr>
      <vt:lpstr>Chapter 12: Qualitative Data Analysis</vt:lpstr>
      <vt:lpstr>Introduction</vt:lpstr>
      <vt:lpstr>Preparing qualitative data</vt:lpstr>
      <vt:lpstr>Coding qualitative data</vt:lpstr>
      <vt:lpstr>Analysing qualitative data</vt:lpstr>
      <vt:lpstr>Analysing qualitative data  (cont)</vt:lpstr>
      <vt:lpstr>Analysing qualitative data  (cont)</vt:lpstr>
      <vt:lpstr>Analysing qualitative data  (cont)</vt:lpstr>
      <vt:lpstr>Data synthesis</vt:lpstr>
      <vt:lpstr>Chapter 13 Writing For Research And Evaluation </vt:lpstr>
      <vt:lpstr>Chapter 13: Writing For  Research And Evaluation</vt:lpstr>
      <vt:lpstr>Introduction</vt:lpstr>
      <vt:lpstr>Common myths</vt:lpstr>
      <vt:lpstr>The writing process</vt:lpstr>
      <vt:lpstr>The writing process (cont)</vt:lpstr>
      <vt:lpstr>Structure</vt:lpstr>
      <vt:lpstr>Plagiarism</vt:lpstr>
      <vt:lpstr>Citation</vt:lpstr>
      <vt:lpstr>Findings versus recommendations</vt:lpstr>
      <vt:lpstr>Editing</vt:lpstr>
      <vt:lpstr>Polishing </vt:lpstr>
      <vt:lpstr>Chapter 14 Disseminating Research and Evaluation </vt:lpstr>
      <vt:lpstr>Chapter 14: Disseminating  Research and Evaluation</vt:lpstr>
      <vt:lpstr>Introduction</vt:lpstr>
      <vt:lpstr>Summarising</vt:lpstr>
      <vt:lpstr>Barriers to dissemination</vt:lpstr>
      <vt:lpstr>Presenting in person</vt:lpstr>
      <vt:lpstr>Presenting in person (cont)</vt:lpstr>
      <vt:lpstr>Data visualisation</vt:lpstr>
      <vt:lpstr>Common methods</vt:lpstr>
      <vt:lpstr>Workplace dissemination</vt:lpstr>
      <vt:lpstr>Academic dissemination</vt:lpstr>
      <vt:lpstr>Dissemination ethics</vt:lpstr>
      <vt:lpstr>Chapter 15 How Can Research Make A Positive Difference? </vt:lpstr>
      <vt:lpstr>Chapter 15: How Can Research  Make A Positive Difference?</vt:lpstr>
      <vt:lpstr>Introduction</vt:lpstr>
      <vt:lpstr>Research impact </vt:lpstr>
      <vt:lpstr>Turning evidence into policy</vt:lpstr>
      <vt:lpstr>Implementation</vt:lpstr>
      <vt:lpstr>Knowledge exchange</vt:lpstr>
      <vt:lpstr>Holistic approach</vt:lpstr>
      <vt:lpstr>Chapter 16 Conclusion </vt:lpstr>
      <vt:lpstr>Chapter 16: 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Research and Evaluation Survival Guide (3rd Edn)</dc:title>
  <dc:creator>Rachell Evans</dc:creator>
  <cp:lastModifiedBy>Jess Augarde</cp:lastModifiedBy>
  <cp:revision>28</cp:revision>
  <dcterms:created xsi:type="dcterms:W3CDTF">2022-01-17T12:50:49Z</dcterms:created>
  <dcterms:modified xsi:type="dcterms:W3CDTF">2022-10-25T12:58:57Z</dcterms:modified>
</cp:coreProperties>
</file>