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0" r:id="rId3"/>
    <p:sldId id="258" r:id="rId4"/>
    <p:sldId id="259" r:id="rId5"/>
    <p:sldId id="260" r:id="rId6"/>
    <p:sldId id="261" r:id="rId7"/>
    <p:sldId id="265" r:id="rId8"/>
    <p:sldId id="266" r:id="rId9"/>
    <p:sldId id="264" r:id="rId10"/>
    <p:sldId id="267" r:id="rId11"/>
    <p:sldId id="268" r:id="rId12"/>
    <p:sldId id="4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F3C-DC79-44F1-93E0-B6151BDC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70FF3-0FCF-46A2-91AB-060EF879E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E78-764E-452A-A527-72A191C4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5015-A5BD-41A9-A7EB-3CFFDD0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4EC-3995-4637-9B5C-8352E85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CEBA-AE33-42CF-BD12-4F39D03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CCFF-8D66-49BF-A7E1-FF057783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3F22-1EAC-48B2-A512-ACA6D9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5329-B573-422B-8071-EE1D9C5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E6CB-2AF5-4512-B8F8-6F20D5C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58B76-0200-44EC-BA17-A753B410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82C6-CF59-4369-8686-9FD4B26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E697-6CD7-422A-9C9B-FC12917B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263-C820-4F7B-9555-87A0764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B6FF-0F65-4B1D-B6CB-EDBA736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6E7-BA72-45EC-9742-459A8EB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3F30-CC0C-468F-8E7E-FEACC0A2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D44-7EB6-40CB-A752-D0C7AD3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17DD-3F6E-4C46-98C3-1876DB7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716-A1D4-485E-96D7-7D3266CA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8150-F1BB-4BAA-9C3D-32D0F41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49EF-965A-4568-AFDD-22B705C1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364-A7EB-46D9-B4A8-F933D5E4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8546-B807-4FA8-B08D-CD009A25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D90-9759-4247-A17D-AA89213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DB25-F7D9-40DC-86C4-3BEAA7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BCCC-C262-48D6-AB84-BF63DC2B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B6801-2B80-4F3D-B198-BE9E2B28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12B-3A64-4D38-B7E5-DD8F12D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2617-8560-4BAB-9E8B-557FC7D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AA62-7AE0-4F91-9F40-2242304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DA8-15F2-48C2-A228-B49BF92B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8A40-78E1-4C9F-ADD0-45ACEC2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37C5-E9A1-4ED0-A08C-FA56C573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5158E-CBC4-45E1-8883-4A6E33F3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D8CF-8D2E-42ED-98A5-23D94B73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05106-EFF5-44DA-A118-4255702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EE00-E4A9-478C-AF6A-1AE6B85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48D-582D-4783-A9DD-D398CC7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B0EB-A0BF-4064-B2E3-EF80A72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283-BE45-405E-B213-BBED439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D493-0E27-4C30-B293-4E5EE4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70D8-A774-4EAC-AB25-E3368B5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9A80-0F6C-4769-A8AF-8D68C08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7CCB4-D9D3-48C5-BAD0-60AC43A2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70D7-A9A0-49FA-AABC-E3EA7A9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1E8-B062-49A2-A46D-605F1C94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FACD-7BB0-4EA0-BC63-AAB89A24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A4EB-9972-47D1-B639-6A0074B8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5896E-AFBB-4499-904B-167EB631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6069C-49EF-4057-AAAF-DFABC604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9471-6807-4187-AF4A-F134620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B14-2EE9-47A2-9595-A7355685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C88C0-C1B0-44BF-8203-911CECC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A378-6B49-41F3-8346-4765539A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799E-F06E-4C92-936B-B742A17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4AF8-F1E0-48F1-BD3A-028D64A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972A-0C67-4094-AE5C-F9CA71DA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06EE-9EA2-487D-BE69-981640B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369B-4FC3-4EB9-BC2D-D78D9E34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100-58F9-4A8B-9980-78FAFD94B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D42C-8304-4070-BAF8-BCD44D84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9606-8D82-4809-ABC1-4AC505B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D6AC-0DD6-4DE8-8542-31928A6B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96" y="1304381"/>
            <a:ext cx="4762228" cy="30948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Research and Evaluation for Busy Students and Practitioners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Survival Guide | Third Edition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4CC3-A580-43CA-9D53-88E388DA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96" y="4733721"/>
            <a:ext cx="4084864" cy="74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By Dr Helen Kara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4" y="5759413"/>
            <a:ext cx="2469116" cy="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B636-F216-4809-BA0F-E7EBE39CA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D7979-6B5D-4970-895B-DBAD99497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jargon can obscure meaning and hinder understanding.</a:t>
            </a:r>
          </a:p>
          <a:p>
            <a:r>
              <a:rPr lang="en-GB" dirty="0"/>
              <a:t>Different terms can have same meaning:</a:t>
            </a:r>
          </a:p>
          <a:p>
            <a:pPr lvl="1"/>
            <a:r>
              <a:rPr lang="en-GB" dirty="0"/>
              <a:t>Document review / document analysis</a:t>
            </a:r>
          </a:p>
          <a:p>
            <a:pPr lvl="1"/>
            <a:r>
              <a:rPr lang="en-GB" dirty="0"/>
              <a:t>Subject / respondent / participant</a:t>
            </a:r>
          </a:p>
          <a:p>
            <a:r>
              <a:rPr lang="en-GB" dirty="0"/>
              <a:t>Learn some of the common terms.</a:t>
            </a:r>
          </a:p>
          <a:p>
            <a:r>
              <a:rPr lang="en-GB" dirty="0"/>
              <a:t>Don’t read the unreadable!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67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3866-6E1D-4E73-929F-0F6DCC1B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structure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895-BD44-4D21-BD5F-B21E9C54A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Sixteen chapters each including:</a:t>
            </a:r>
          </a:p>
          <a:p>
            <a:pPr lvl="1"/>
            <a:r>
              <a:rPr lang="en-US" dirty="0"/>
              <a:t>Main text</a:t>
            </a:r>
          </a:p>
          <a:p>
            <a:pPr lvl="1"/>
            <a:r>
              <a:rPr lang="en-US" dirty="0"/>
              <a:t>Tips and helpful quotes</a:t>
            </a:r>
          </a:p>
          <a:p>
            <a:pPr lvl="1"/>
            <a:r>
              <a:rPr lang="en-US" dirty="0"/>
              <a:t>Two case studies</a:t>
            </a:r>
          </a:p>
          <a:p>
            <a:pPr lvl="1"/>
            <a:r>
              <a:rPr lang="en-US" dirty="0"/>
              <a:t>Exercises</a:t>
            </a:r>
          </a:p>
          <a:p>
            <a:pPr lvl="1"/>
            <a:r>
              <a:rPr lang="en-US" dirty="0"/>
              <a:t>Discussion questions</a:t>
            </a:r>
          </a:p>
          <a:p>
            <a:pPr lvl="1"/>
            <a:r>
              <a:rPr lang="en-US" dirty="0"/>
              <a:t>Debate topic</a:t>
            </a:r>
          </a:p>
          <a:p>
            <a:r>
              <a:rPr lang="en-US" dirty="0"/>
              <a:t>Further reading</a:t>
            </a:r>
          </a:p>
          <a:p>
            <a:r>
              <a:rPr lang="en-US" dirty="0"/>
              <a:t>Bibliography</a:t>
            </a:r>
          </a:p>
          <a:p>
            <a:r>
              <a:rPr lang="en-US" dirty="0"/>
              <a:t>Glossary (on companion website)</a:t>
            </a:r>
          </a:p>
        </p:txBody>
      </p:sp>
    </p:spTree>
    <p:extLst>
      <p:ext uri="{BB962C8B-B14F-4D97-AF65-F5344CB8AC3E}">
        <p14:creationId xmlns:p14="http://schemas.microsoft.com/office/powerpoint/2010/main" val="142939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6903BE3-88B6-A7EC-AEF4-12AA3B80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222" y="2871167"/>
            <a:ext cx="428585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2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1889760"/>
            <a:ext cx="5750560" cy="226568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1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Introduction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08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09CF5-D1A3-4231-B627-5B74797B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1: 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7518-78EF-471E-96E3-2C4C8DC2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dirty="0"/>
              <a:t>Introduction to book</a:t>
            </a:r>
          </a:p>
          <a:p>
            <a:pPr lvl="0"/>
            <a:r>
              <a:rPr lang="en-GB" dirty="0"/>
              <a:t>Being a researcher</a:t>
            </a:r>
          </a:p>
          <a:p>
            <a:pPr lvl="0"/>
            <a:r>
              <a:rPr lang="en-GB" dirty="0"/>
              <a:t>Why do research?</a:t>
            </a:r>
          </a:p>
          <a:p>
            <a:pPr lvl="0"/>
            <a:r>
              <a:rPr lang="en-GB" dirty="0"/>
              <a:t>Insider and outsider research</a:t>
            </a:r>
          </a:p>
          <a:p>
            <a:pPr lvl="0"/>
            <a:r>
              <a:rPr lang="en-GB" dirty="0"/>
              <a:t>Doing research</a:t>
            </a:r>
          </a:p>
          <a:p>
            <a:pPr lvl="0"/>
            <a:r>
              <a:rPr lang="en-GB" dirty="0"/>
              <a:t>Managing and commissioning research</a:t>
            </a:r>
          </a:p>
          <a:p>
            <a:pPr lvl="0"/>
            <a:r>
              <a:rPr lang="en-GB" dirty="0"/>
              <a:t>Terminology</a:t>
            </a:r>
          </a:p>
          <a:p>
            <a:pPr lvl="0"/>
            <a:r>
              <a:rPr lang="en-GB" dirty="0"/>
              <a:t>Book structure</a:t>
            </a:r>
          </a:p>
        </p:txBody>
      </p:sp>
    </p:spTree>
    <p:extLst>
      <p:ext uri="{BB962C8B-B14F-4D97-AF65-F5344CB8AC3E}">
        <p14:creationId xmlns:p14="http://schemas.microsoft.com/office/powerpoint/2010/main" val="52786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7D5D-DECE-4082-9FC2-D26E467F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book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6F12-AB1B-4455-9AEE-B6F278294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42919"/>
          </a:xfrm>
        </p:spPr>
        <p:txBody>
          <a:bodyPr>
            <a:spAutoFit/>
          </a:bodyPr>
          <a:lstStyle/>
          <a:p>
            <a:r>
              <a:rPr lang="en-US" dirty="0"/>
              <a:t>Target audience = students and practitioners.</a:t>
            </a:r>
          </a:p>
          <a:p>
            <a:r>
              <a:rPr lang="en-US" dirty="0"/>
              <a:t>Practitioners = anyone doing research in public services</a:t>
            </a:r>
          </a:p>
          <a:p>
            <a:r>
              <a:rPr lang="en-US" dirty="0"/>
              <a:t>Types of research:</a:t>
            </a:r>
          </a:p>
          <a:p>
            <a:pPr lvl="1"/>
            <a:r>
              <a:rPr lang="en-US" dirty="0"/>
              <a:t>Workplace research – </a:t>
            </a:r>
            <a:r>
              <a:rPr lang="en-GB" dirty="0"/>
              <a:t>service user satisfaction survey, service evaluation</a:t>
            </a:r>
            <a:endParaRPr lang="en-US" dirty="0"/>
          </a:p>
          <a:p>
            <a:pPr lvl="1"/>
            <a:r>
              <a:rPr lang="en-US" dirty="0"/>
              <a:t>Academic research – diploma or Master’s degree</a:t>
            </a:r>
          </a:p>
          <a:p>
            <a:r>
              <a:rPr lang="en-US" dirty="0"/>
              <a:t>Practitioners can be:</a:t>
            </a:r>
          </a:p>
          <a:p>
            <a:pPr lvl="1"/>
            <a:r>
              <a:rPr lang="en-US" dirty="0"/>
              <a:t>Paid/unpaid</a:t>
            </a:r>
          </a:p>
          <a:p>
            <a:pPr lvl="1"/>
            <a:r>
              <a:rPr lang="en-US" dirty="0"/>
              <a:t>Do informal or formal research</a:t>
            </a:r>
          </a:p>
          <a:p>
            <a:pPr lvl="1"/>
            <a:r>
              <a:rPr lang="en-US" dirty="0"/>
              <a:t>Be inside or outside the </a:t>
            </a:r>
            <a:r>
              <a:rPr lang="en-GB" dirty="0"/>
              <a:t>organisation</a:t>
            </a:r>
          </a:p>
          <a:p>
            <a:r>
              <a:rPr lang="en-US" dirty="0"/>
              <a:t>Research = evaluation</a:t>
            </a:r>
          </a:p>
          <a:p>
            <a:r>
              <a:rPr lang="en-US" dirty="0"/>
              <a:t>Book includes quotes from experienced practitioners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61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5D6A-8EA4-4CED-8237-D907A4F2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 researcher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318E6-EE07-49D6-A77D-0F9413FE5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Researcher = anyone doing </a:t>
            </a:r>
            <a:r>
              <a:rPr lang="en-GB" b="1" dirty="0"/>
              <a:t>any</a:t>
            </a:r>
            <a:r>
              <a:rPr lang="en-GB" dirty="0"/>
              <a:t> type or size of research.</a:t>
            </a:r>
          </a:p>
          <a:p>
            <a:r>
              <a:rPr lang="en-GB" dirty="0"/>
              <a:t>Qualities of a good researcher – organised, honest, empathic, creative, determined etc.</a:t>
            </a:r>
          </a:p>
          <a:p>
            <a:r>
              <a:rPr lang="en-GB" dirty="0"/>
              <a:t>Useful research skills – reading, writing, thinking, communicating, people skills.</a:t>
            </a:r>
          </a:p>
          <a:p>
            <a:r>
              <a:rPr lang="en-GB" dirty="0"/>
              <a:t>‘Researcher’ one of many roles in life – parent, student, sibling, sports team member.</a:t>
            </a:r>
          </a:p>
          <a:p>
            <a:r>
              <a:rPr lang="en-GB" dirty="0"/>
              <a:t>First contacts are tricky – keep an open mind, build the relationship.</a:t>
            </a:r>
          </a:p>
        </p:txBody>
      </p:sp>
    </p:spTree>
    <p:extLst>
      <p:ext uri="{BB962C8B-B14F-4D97-AF65-F5344CB8AC3E}">
        <p14:creationId xmlns:p14="http://schemas.microsoft.com/office/powerpoint/2010/main" val="233713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B9A8-9CBC-46CE-A38D-FB4F663A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research?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92071-197E-4C44-9A3E-874B52922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Reasons – qualification, part of job role, career progression, gain knowledge etc.</a:t>
            </a:r>
          </a:p>
          <a:p>
            <a:r>
              <a:rPr lang="en-US" dirty="0"/>
              <a:t>Demand for research in public services is increasing.</a:t>
            </a:r>
          </a:p>
          <a:p>
            <a:r>
              <a:rPr lang="en-GB" dirty="0"/>
              <a:t>Reasons include:</a:t>
            </a:r>
          </a:p>
          <a:p>
            <a:pPr lvl="1"/>
            <a:r>
              <a:rPr lang="en-GB" dirty="0"/>
              <a:t>Evidence needed to support decision-making</a:t>
            </a:r>
          </a:p>
          <a:p>
            <a:pPr lvl="1"/>
            <a:r>
              <a:rPr lang="en-GB" dirty="0"/>
              <a:t>Need to demonstrate transparency</a:t>
            </a:r>
          </a:p>
          <a:p>
            <a:pPr lvl="1"/>
            <a:r>
              <a:rPr lang="en-GB" dirty="0"/>
              <a:t>Public service workers are better educated and better informed</a:t>
            </a:r>
          </a:p>
          <a:p>
            <a:pPr lvl="1"/>
            <a:r>
              <a:rPr lang="en-GB" dirty="0"/>
              <a:t>Many public service roles have been extended</a:t>
            </a:r>
          </a:p>
          <a:p>
            <a:r>
              <a:rPr lang="en-GB" dirty="0"/>
              <a:t>Formal training can be expensive and difficult to access.</a:t>
            </a:r>
          </a:p>
        </p:txBody>
      </p:sp>
    </p:spTree>
    <p:extLst>
      <p:ext uri="{BB962C8B-B14F-4D97-AF65-F5344CB8AC3E}">
        <p14:creationId xmlns:p14="http://schemas.microsoft.com/office/powerpoint/2010/main" val="300633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13CD-B910-4FC4-BB52-76489412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Insider and outsider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32196-C1C3-4EF9-BB1D-DFCBECEE4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Insider/outsider is a spectrum not an either/or.</a:t>
            </a:r>
          </a:p>
          <a:p>
            <a:r>
              <a:rPr lang="en-GB" dirty="0"/>
              <a:t>There are pros and cons to both insider and outsider research – see Table 1.1 for details. </a:t>
            </a:r>
          </a:p>
        </p:txBody>
      </p:sp>
    </p:spTree>
    <p:extLst>
      <p:ext uri="{BB962C8B-B14F-4D97-AF65-F5344CB8AC3E}">
        <p14:creationId xmlns:p14="http://schemas.microsoft.com/office/powerpoint/2010/main" val="229249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09C9-CE82-4663-8167-2CFCE3CE5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3CA84-4EE1-42BE-BE0F-15F4F2E13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is rarely participants’ top priority.</a:t>
            </a:r>
          </a:p>
          <a:p>
            <a:r>
              <a:rPr lang="en-US" dirty="0"/>
              <a:t>It may not be your top priority either!</a:t>
            </a:r>
          </a:p>
          <a:p>
            <a:r>
              <a:rPr lang="en-US" dirty="0"/>
              <a:t>Aim for balance between your ‘real life’ and research.</a:t>
            </a:r>
          </a:p>
          <a:p>
            <a:r>
              <a:rPr lang="en-GB" dirty="0"/>
              <a:t>Discuss your research plans with those close to you.</a:t>
            </a:r>
          </a:p>
          <a:p>
            <a:r>
              <a:rPr lang="en-GB" dirty="0"/>
              <a:t>Research processes are not sequential, they interact and overlap.</a:t>
            </a:r>
          </a:p>
          <a:p>
            <a:r>
              <a:rPr lang="en-GB" dirty="0"/>
              <a:t>Main processes are: reading, writing and thinking.</a:t>
            </a:r>
          </a:p>
          <a:p>
            <a:r>
              <a:rPr lang="en-GB" dirty="0"/>
              <a:t>Thinking is the most important!</a:t>
            </a:r>
          </a:p>
          <a:p>
            <a:r>
              <a:rPr lang="en-GB" dirty="0"/>
              <a:t>Your research will never be perfect but it should be rigorous, ethical and robust.</a:t>
            </a:r>
          </a:p>
        </p:txBody>
      </p:sp>
    </p:spTree>
    <p:extLst>
      <p:ext uri="{BB962C8B-B14F-4D97-AF65-F5344CB8AC3E}">
        <p14:creationId xmlns:p14="http://schemas.microsoft.com/office/powerpoint/2010/main" val="84059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230A-3D83-4189-BDAD-B3FA632D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965"/>
            <a:ext cx="10515600" cy="1325563"/>
          </a:xfrm>
        </p:spPr>
        <p:txBody>
          <a:bodyPr/>
          <a:lstStyle/>
          <a:p>
            <a:r>
              <a:rPr lang="en-US" dirty="0"/>
              <a:t>Managing and commissioning 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D1CA-E7FD-42CB-A53E-72EF63238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3465"/>
            <a:ext cx="10515600" cy="4351338"/>
          </a:xfrm>
        </p:spPr>
        <p:txBody>
          <a:bodyPr/>
          <a:lstStyle/>
          <a:p>
            <a:r>
              <a:rPr lang="en-US" dirty="0"/>
              <a:t>To manage and commission research effectively you need:</a:t>
            </a:r>
          </a:p>
          <a:p>
            <a:pPr lvl="1"/>
            <a:r>
              <a:rPr lang="en-US" dirty="0"/>
              <a:t>Familiarity with common research methods and processes.</a:t>
            </a:r>
          </a:p>
          <a:p>
            <a:pPr lvl="1"/>
            <a:r>
              <a:rPr lang="en-US" dirty="0"/>
              <a:t>Clear view of the aims or research question.</a:t>
            </a:r>
          </a:p>
          <a:p>
            <a:pPr lvl="1"/>
            <a:r>
              <a:rPr lang="en-GB" dirty="0"/>
              <a:t>Knowledge of what resources (time, money) are available.</a:t>
            </a:r>
          </a:p>
          <a:p>
            <a:pPr lvl="1"/>
            <a:r>
              <a:rPr lang="en-GB" dirty="0"/>
              <a:t>Knowledge of how research will be evaluated.</a:t>
            </a:r>
          </a:p>
          <a:p>
            <a:pPr lvl="1"/>
            <a:r>
              <a:rPr lang="en-GB" dirty="0"/>
              <a:t>Ability to assess competence.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708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earch and Evaluation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6249</TotalTime>
  <Words>506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Poppins</vt:lpstr>
      <vt:lpstr>Poppins Bold</vt:lpstr>
      <vt:lpstr>Poppins Light</vt:lpstr>
      <vt:lpstr>poppins medium</vt:lpstr>
      <vt:lpstr>Office Theme</vt:lpstr>
      <vt:lpstr>Research and Evaluation for Busy Students and Practitioners A Survival Guide | Third Edition</vt:lpstr>
      <vt:lpstr>Chapter 1 Introduction </vt:lpstr>
      <vt:lpstr>Chapter 1: Introduction</vt:lpstr>
      <vt:lpstr>Introduction to book</vt:lpstr>
      <vt:lpstr>Being a researcher</vt:lpstr>
      <vt:lpstr>Why do research?</vt:lpstr>
      <vt:lpstr>Insider and outsider research</vt:lpstr>
      <vt:lpstr>Doing research</vt:lpstr>
      <vt:lpstr>Managing and commissioning research</vt:lpstr>
      <vt:lpstr>Terminology</vt:lpstr>
      <vt:lpstr>Book structure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and Evaluation Survival Guide (3rd Edn)</dc:title>
  <dc:creator>Rachell Evans</dc:creator>
  <cp:lastModifiedBy>Jess Augarde</cp:lastModifiedBy>
  <cp:revision>29</cp:revision>
  <dcterms:created xsi:type="dcterms:W3CDTF">2022-01-17T12:50:49Z</dcterms:created>
  <dcterms:modified xsi:type="dcterms:W3CDTF">2022-10-25T12:59:30Z</dcterms:modified>
</cp:coreProperties>
</file>