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1" r:id="rId3"/>
    <p:sldId id="270" r:id="rId4"/>
    <p:sldId id="271" r:id="rId5"/>
    <p:sldId id="272" r:id="rId6"/>
    <p:sldId id="273" r:id="rId7"/>
    <p:sldId id="274" r:id="rId8"/>
    <p:sldId id="275" r:id="rId9"/>
    <p:sldId id="42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2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7F3C-DC79-44F1-93E0-B6151BDC7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70FF3-0FCF-46A2-91AB-060EF879E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88E78-764E-452A-A527-72A191C47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95015-A5BD-41A9-A7EB-3CFFDD04E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944EC-3995-4637-9B5C-8352E859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86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CEBA-AE33-42CF-BD12-4F39D0395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CCCFF-8D66-49BF-A7E1-FF0577833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D3F22-1EAC-48B2-A512-ACA6D9D2B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75329-B573-422B-8071-EE1D9C58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AE6CB-2AF5-4512-B8F8-6F20D5C4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78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B58B76-0200-44EC-BA17-A753B410E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82C6-CF59-4369-8686-9FD4B26B1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9E697-6CD7-422A-9C9B-FC12917B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88263-C820-4F7B-9555-87A076477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8B6FF-0F65-4B1D-B6CB-EDBA736E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99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306E7-BA72-45EC-9742-459A8EB2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43F30-CC0C-468F-8E7E-FEACC0A23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74D44-7EB6-40CB-A752-D0C7AD376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A17DD-3F6E-4C46-98C3-1876DB7A7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C3716-A1D4-485E-96D7-7D3266CA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11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28150-F1BB-4BAA-9C3D-32D0F41FF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149EF-965A-4568-AFDD-22B705C16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F9364-A7EB-46D9-B4A8-F933D5E4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18546-B807-4FA8-B08D-CD009A25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1AD90-9759-4247-A17D-AA892136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66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1DB25-F7D9-40DC-86C4-3BEAA74EB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1BCCC-C262-48D6-AB84-BF63DC2BC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B6801-2B80-4F3D-B198-BE9E2B280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0D12B-3A64-4D38-B7E5-DD8F12DC6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F2617-8560-4BAB-9E8B-557FC7D7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1AA62-7AE0-4F91-9F40-22423047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05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FCDA8-15F2-48C2-A228-B49BF92B9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A8A40-78E1-4C9F-ADD0-45ACEC266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A37C5-E9A1-4ED0-A08C-FA56C573B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5158E-CBC4-45E1-8883-4A6E33F33C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4FD8CF-8D2E-42ED-98A5-23D94B73A1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505106-EFF5-44DA-A118-4255702C1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DEE00-E4A9-478C-AF6A-1AE6B85C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40E48D-582D-4783-A9DD-D398CC7A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71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BB0EB-A0BF-4064-B2E3-EF80A72BE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3DB283-BE45-405E-B213-BBED439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ED493-0E27-4C30-B293-4E5EE43C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370D8-A774-4EAC-AB25-E3368B5A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11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599A80-0F6C-4769-A8AF-8D68C0847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7CCB4-D9D3-48C5-BAD0-60AC43A2B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170D7-A9A0-49FA-AABC-E3EA7A90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78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6B1E8-B062-49A2-A46D-605F1C944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2FACD-7BB0-4EA0-BC63-AAB89A245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DA4EB-9972-47D1-B639-6A0074B85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5896E-AFBB-4499-904B-167EB631F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6069C-49EF-4057-AAAF-DFABC604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99471-6807-4187-AF4A-F1346206C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31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55B14-2EE9-47A2-9595-A7355685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AC88C0-C1B0-44BF-8203-911CECC28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6A378-6B49-41F3-8346-4765539AA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6799E-F06E-4C92-936B-B742A171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84AF8-F1E0-48F1-BD3A-028D64A7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972A-0C67-4094-AE5C-F9CA71DAC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95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506EE-9EA2-487D-BE69-981640B6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D369B-4FC3-4EB9-BC2D-D78D9E341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14100-58F9-4A8B-9980-78FAFD94B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8D42C-8304-4070-BAF8-BCD44D848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99606-8D82-4809-ABC1-4AC505B20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78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D6AC-0DD6-4DE8-8542-31928A6B5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296" y="1304381"/>
            <a:ext cx="4762228" cy="3094899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Research and Evaluation for Busy Students and Practitioners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 Survival Guide | Third Edition</a:t>
            </a:r>
            <a:endParaRPr lang="en-GB" sz="40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D4CC3-A580-43CA-9D53-88E388DA6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296" y="4733721"/>
            <a:ext cx="4084864" cy="742519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By Dr Helen Kara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AE9C26-9DB9-DB9E-EC60-48C1B71FC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54" y="5759413"/>
            <a:ext cx="2469116" cy="64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88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EFC0-14B4-CA1C-82D6-0EB09741F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280" y="1889760"/>
            <a:ext cx="5750560" cy="2895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latin typeface="Poppins Light" panose="00000400000000000000" pitchFamily="2" charset="0"/>
                <a:cs typeface="Poppins Light" panose="00000400000000000000" pitchFamily="2" charset="0"/>
              </a:rPr>
              <a:t>Chapter 2</a:t>
            </a:r>
            <a:br>
              <a:rPr lang="en-US" dirty="0"/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Overview Of Research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794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23006-FB07-43EB-8945-9590685E3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2: Overview Of Research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80DED-34CA-4C48-99CD-F71227F1B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Quantitative and qualitative research</a:t>
            </a:r>
          </a:p>
          <a:p>
            <a:r>
              <a:rPr lang="en-US" dirty="0"/>
              <a:t>Solo or collaborative?</a:t>
            </a:r>
          </a:p>
          <a:p>
            <a:r>
              <a:rPr lang="en-US" dirty="0"/>
              <a:t>Involving participants</a:t>
            </a:r>
          </a:p>
          <a:p>
            <a:r>
              <a:rPr lang="en-US" dirty="0"/>
              <a:t>Time-consuming methods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690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09CF5-D1A3-4231-B627-5B74797BB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C7518-78EF-471E-96E3-2C4C8DC25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GB" dirty="0"/>
              <a:t>Research is complicated!</a:t>
            </a:r>
          </a:p>
          <a:p>
            <a:pPr lvl="0"/>
            <a:r>
              <a:rPr lang="en-GB" dirty="0"/>
              <a:t>Break it down into component parts</a:t>
            </a:r>
          </a:p>
          <a:p>
            <a:pPr lvl="0"/>
            <a:r>
              <a:rPr lang="en-GB" dirty="0"/>
              <a:t>Familiarise yourself with key terminology</a:t>
            </a:r>
          </a:p>
        </p:txBody>
      </p:sp>
    </p:spTree>
    <p:extLst>
      <p:ext uri="{BB962C8B-B14F-4D97-AF65-F5344CB8AC3E}">
        <p14:creationId xmlns:p14="http://schemas.microsoft.com/office/powerpoint/2010/main" val="3617508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23C27-B52D-4C95-A152-4A8666AE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100"/>
            <a:ext cx="10515600" cy="1325563"/>
          </a:xfrm>
        </p:spPr>
        <p:txBody>
          <a:bodyPr/>
          <a:lstStyle/>
          <a:p>
            <a:r>
              <a:rPr lang="en-US" dirty="0"/>
              <a:t>Quantitative and qualitative research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04313-C6FA-456D-8742-8B033544F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600"/>
            <a:ext cx="10515600" cy="4646400"/>
          </a:xfrm>
        </p:spPr>
        <p:txBody>
          <a:bodyPr>
            <a:spAutoFit/>
          </a:bodyPr>
          <a:lstStyle/>
          <a:p>
            <a:r>
              <a:rPr lang="en-US" dirty="0"/>
              <a:t>Quantitative</a:t>
            </a:r>
          </a:p>
          <a:p>
            <a:pPr lvl="1"/>
            <a:r>
              <a:rPr lang="en-US" dirty="0"/>
              <a:t>Uses numerical data</a:t>
            </a:r>
          </a:p>
          <a:p>
            <a:pPr lvl="1"/>
            <a:r>
              <a:rPr lang="en-US" dirty="0"/>
              <a:t>Answers questions such as: What? How much? How many?</a:t>
            </a:r>
          </a:p>
          <a:p>
            <a:r>
              <a:rPr lang="en-US" dirty="0"/>
              <a:t>Qualitative</a:t>
            </a:r>
          </a:p>
          <a:p>
            <a:pPr lvl="1"/>
            <a:r>
              <a:rPr lang="en-US" dirty="0"/>
              <a:t>Uses textual data (words, pictures, sounds)</a:t>
            </a:r>
          </a:p>
          <a:p>
            <a:pPr lvl="1"/>
            <a:r>
              <a:rPr lang="en-GB" dirty="0"/>
              <a:t>Answers questions such as How? Why?</a:t>
            </a:r>
          </a:p>
          <a:p>
            <a:r>
              <a:rPr lang="en-GB" dirty="0"/>
              <a:t>Both are subjective</a:t>
            </a:r>
          </a:p>
          <a:p>
            <a:r>
              <a:rPr lang="en-GB" dirty="0"/>
              <a:t>Can be complementary</a:t>
            </a:r>
          </a:p>
          <a:p>
            <a:r>
              <a:rPr lang="en-GB" dirty="0"/>
              <a:t>Quant + qual = mixed-methods</a:t>
            </a:r>
          </a:p>
          <a:p>
            <a:r>
              <a:rPr lang="en-GB" dirty="0"/>
              <a:t>Choice depends on research question</a:t>
            </a:r>
          </a:p>
        </p:txBody>
      </p:sp>
    </p:spTree>
    <p:extLst>
      <p:ext uri="{BB962C8B-B14F-4D97-AF65-F5344CB8AC3E}">
        <p14:creationId xmlns:p14="http://schemas.microsoft.com/office/powerpoint/2010/main" val="3355387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09B5B-2C97-44F4-B902-8944015E8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Solo or collaborative?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04198-335C-4D87-A81A-FB265A19C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Solo</a:t>
            </a:r>
          </a:p>
          <a:p>
            <a:pPr lvl="1"/>
            <a:r>
              <a:rPr lang="en-US" dirty="0"/>
              <a:t>Complete control</a:t>
            </a:r>
          </a:p>
          <a:p>
            <a:pPr lvl="1"/>
            <a:r>
              <a:rPr lang="en-US" dirty="0"/>
              <a:t>Complete responsibility</a:t>
            </a:r>
          </a:p>
          <a:p>
            <a:pPr lvl="1"/>
            <a:r>
              <a:rPr lang="en-US" dirty="0"/>
              <a:t>Simpler to </a:t>
            </a:r>
            <a:r>
              <a:rPr lang="en-GB" dirty="0"/>
              <a:t>organise</a:t>
            </a:r>
          </a:p>
          <a:p>
            <a:r>
              <a:rPr lang="en-US" dirty="0"/>
              <a:t>Collaborative</a:t>
            </a:r>
          </a:p>
          <a:p>
            <a:pPr lvl="1"/>
            <a:r>
              <a:rPr lang="en-US" dirty="0"/>
              <a:t>Shared knowledge, learn from others</a:t>
            </a:r>
          </a:p>
          <a:p>
            <a:pPr lvl="1"/>
            <a:r>
              <a:rPr lang="en-US" dirty="0"/>
              <a:t>Shared workload</a:t>
            </a:r>
          </a:p>
          <a:p>
            <a:pPr lvl="1"/>
            <a:r>
              <a:rPr lang="en-US" dirty="0"/>
              <a:t>Needs extra communication and management</a:t>
            </a:r>
          </a:p>
          <a:p>
            <a:r>
              <a:rPr lang="en-GB" dirty="0"/>
              <a:t>Can collaborate with other researchers, participants or service-users</a:t>
            </a:r>
          </a:p>
        </p:txBody>
      </p:sp>
    </p:spTree>
    <p:extLst>
      <p:ext uri="{BB962C8B-B14F-4D97-AF65-F5344CB8AC3E}">
        <p14:creationId xmlns:p14="http://schemas.microsoft.com/office/powerpoint/2010/main" val="286049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47B35-7BC5-4E6D-8753-61796E535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Involving participants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D6B53-D772-4096-BC05-BA7A6B7E5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80201"/>
          </a:xfrm>
        </p:spPr>
        <p:txBody>
          <a:bodyPr>
            <a:spAutoFit/>
          </a:bodyPr>
          <a:lstStyle/>
          <a:p>
            <a:r>
              <a:rPr lang="en-US" dirty="0"/>
              <a:t>Known as ‘participatory research’ or ‘participatory action research’</a:t>
            </a:r>
          </a:p>
          <a:p>
            <a:r>
              <a:rPr lang="en-US" dirty="0"/>
              <a:t>Can improve quality and relevance of research</a:t>
            </a:r>
          </a:p>
          <a:p>
            <a:r>
              <a:rPr lang="en-US" dirty="0"/>
              <a:t>Often requires more time and money</a:t>
            </a:r>
          </a:p>
          <a:p>
            <a:r>
              <a:rPr lang="en-US" dirty="0"/>
              <a:t>In many countries service users must be involved in service evaluation</a:t>
            </a:r>
          </a:p>
          <a:p>
            <a:r>
              <a:rPr lang="en-GB" dirty="0"/>
              <a:t>Participants can be involved at any or all research stages: data collection, analysis, dissemination, implementation</a:t>
            </a:r>
          </a:p>
          <a:p>
            <a:r>
              <a:rPr lang="en-GB" dirty="0"/>
              <a:t>Decision to include is complex and based on many different factors</a:t>
            </a:r>
          </a:p>
          <a:p>
            <a:r>
              <a:rPr lang="en-GB" dirty="0"/>
              <a:t>Consider how participation will benefit participants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6441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47B35-7BC5-4E6D-8753-61796E535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Time-consuming methods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D6B53-D772-4096-BC05-BA7A6B7E5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26880"/>
          </a:xfrm>
        </p:spPr>
        <p:txBody>
          <a:bodyPr>
            <a:spAutoFit/>
          </a:bodyPr>
          <a:lstStyle/>
          <a:p>
            <a:r>
              <a:rPr lang="en-US" dirty="0"/>
              <a:t>Some methods require a lot of input and can be very expensive</a:t>
            </a:r>
          </a:p>
          <a:p>
            <a:r>
              <a:rPr lang="en-US" dirty="0"/>
              <a:t>Ask yourself whether they are worth the effort</a:t>
            </a:r>
          </a:p>
          <a:p>
            <a:r>
              <a:rPr lang="en-US" dirty="0"/>
              <a:t>Only use a maximum of one 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Randomised controlled trials</a:t>
            </a:r>
          </a:p>
          <a:p>
            <a:pPr lvl="1"/>
            <a:r>
              <a:rPr lang="en-US" dirty="0"/>
              <a:t>Systematic reviews and meta-analyses</a:t>
            </a:r>
          </a:p>
          <a:p>
            <a:pPr lvl="1"/>
            <a:r>
              <a:rPr lang="en-US" dirty="0"/>
              <a:t>Ethnography and participant observation</a:t>
            </a:r>
          </a:p>
          <a:p>
            <a:pPr lvl="1"/>
            <a:r>
              <a:rPr lang="en-US" dirty="0"/>
              <a:t>Social return on investment</a:t>
            </a:r>
          </a:p>
          <a:p>
            <a:r>
              <a:rPr lang="en-US" dirty="0"/>
              <a:t>See book for details of these methods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66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903BE3-88B6-A7EC-AEF4-12AA3B803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359" y="2871167"/>
            <a:ext cx="4285859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32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search and Evaluation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6246</TotalTime>
  <Words>278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Poppins</vt:lpstr>
      <vt:lpstr>Poppins Bold</vt:lpstr>
      <vt:lpstr>Poppins Light</vt:lpstr>
      <vt:lpstr>poppins medium</vt:lpstr>
      <vt:lpstr>Office Theme</vt:lpstr>
      <vt:lpstr>Research and Evaluation for Busy Students and Practitioners A Survival Guide | Third Edition</vt:lpstr>
      <vt:lpstr>Chapter 2 Overview Of Research </vt:lpstr>
      <vt:lpstr>Chapter 2: Overview Of Research</vt:lpstr>
      <vt:lpstr>Introduction</vt:lpstr>
      <vt:lpstr>Quantitative and qualitative research</vt:lpstr>
      <vt:lpstr>Solo or collaborative?</vt:lpstr>
      <vt:lpstr>Involving participants</vt:lpstr>
      <vt:lpstr>Time-consuming methods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Research and Evaluation Survival Guide (3rd Edn)</dc:title>
  <dc:creator>Rachell Evans</dc:creator>
  <cp:lastModifiedBy>Jess Augarde</cp:lastModifiedBy>
  <cp:revision>29</cp:revision>
  <dcterms:created xsi:type="dcterms:W3CDTF">2022-01-17T12:50:49Z</dcterms:created>
  <dcterms:modified xsi:type="dcterms:W3CDTF">2022-10-25T12:59:50Z</dcterms:modified>
</cp:coreProperties>
</file>