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12" r:id="rId3"/>
    <p:sldId id="276" r:id="rId4"/>
    <p:sldId id="277" r:id="rId5"/>
    <p:sldId id="278" r:id="rId6"/>
    <p:sldId id="279" r:id="rId7"/>
    <p:sldId id="280" r:id="rId8"/>
    <p:sldId id="281" r:id="rId9"/>
    <p:sldId id="42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D7F3C-DC79-44F1-93E0-B6151BDC7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170FF3-0FCF-46A2-91AB-060EF879EC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8E78-764E-452A-A527-72A191C47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95015-A5BD-41A9-A7EB-3CFFDD04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944EC-3995-4637-9B5C-8352E8593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86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0CEBA-AE33-42CF-BD12-4F39D039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1CCCFF-8D66-49BF-A7E1-FF05778333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D3F22-1EAC-48B2-A512-ACA6D9D2B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75329-B573-422B-8071-EE1D9C580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AE6CB-2AF5-4512-B8F8-6F20D5C49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7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B58B76-0200-44EC-BA17-A753B410E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82C6-CF59-4369-8686-9FD4B26B1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9E697-6CD7-422A-9C9B-FC12917B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8263-C820-4F7B-9555-87A076477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8B6FF-0F65-4B1D-B6CB-EDBA736E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990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06E7-BA72-45EC-9742-459A8EB20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43F30-CC0C-468F-8E7E-FEACC0A23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74D44-7EB6-40CB-A752-D0C7AD376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A17DD-3F6E-4C46-98C3-1876DB7A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C3716-A1D4-485E-96D7-7D3266CA3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11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28150-F1BB-4BAA-9C3D-32D0F41F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149EF-965A-4568-AFDD-22B705C16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F9364-A7EB-46D9-B4A8-F933D5E4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18546-B807-4FA8-B08D-CD009A25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1AD90-9759-4247-A17D-AA892136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66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DB25-F7D9-40DC-86C4-3BEAA74E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BCCC-C262-48D6-AB84-BF63DC2BC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B6801-2B80-4F3D-B198-BE9E2B280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0D12B-3A64-4D38-B7E5-DD8F12DC6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F2617-8560-4BAB-9E8B-557FC7D7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1AA62-7AE0-4F91-9F40-22423047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5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CDA8-15F2-48C2-A228-B49BF92B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A8A40-78E1-4C9F-ADD0-45ACEC266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A37C5-E9A1-4ED0-A08C-FA56C573B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5158E-CBC4-45E1-8883-4A6E33F33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FD8CF-8D2E-42ED-98A5-23D94B73A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05106-EFF5-44DA-A118-4255702C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DEE00-E4A9-478C-AF6A-1AE6B85C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0E48D-582D-4783-A9DD-D398CC7A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71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B0EB-A0BF-4064-B2E3-EF80A72B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3DB283-BE45-405E-B213-BBED439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ED493-0E27-4C30-B293-4E5EE43C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370D8-A774-4EAC-AB25-E3368B5AE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11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599A80-0F6C-4769-A8AF-8D68C084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C7CCB4-D9D3-48C5-BAD0-60AC43A2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170D7-A9A0-49FA-AABC-E3EA7A908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78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B1E8-B062-49A2-A46D-605F1C944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FACD-7BB0-4EA0-BC63-AAB89A245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DA4EB-9972-47D1-B639-6A0074B85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05896E-AFBB-4499-904B-167EB631F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6069C-49EF-4057-AAAF-DFABC604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99471-6807-4187-AF4A-F1346206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31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55B14-2EE9-47A2-9595-A7355685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AC88C0-C1B0-44BF-8203-911CECC285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6A378-6B49-41F3-8346-4765539A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A6799E-F06E-4C92-936B-B742A171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84AF8-F1E0-48F1-BD3A-028D64A7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5972A-0C67-4094-AE5C-F9CA71DAC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957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F506EE-9EA2-487D-BE69-981640B6F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D369B-4FC3-4EB9-BC2D-D78D9E341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4100-58F9-4A8B-9980-78FAFD94B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9A50-27D5-44E9-B0C6-2E7B3BD107E6}" type="datetimeFigureOut">
              <a:rPr lang="en-GB" smtClean="0"/>
              <a:t>25/10/2022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8D42C-8304-4070-BAF8-BCD44D848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99606-8D82-4809-ABC1-4AC505B20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2A660-7D97-4115-B38F-B6DD92DE7D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7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D6AC-0DD6-4DE8-8542-31928A6B5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296" y="1304381"/>
            <a:ext cx="4762228" cy="3094899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Research and Evaluation for Busy Students and Practitioners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A Survival Guide | Third Edition</a:t>
            </a:r>
            <a:endParaRPr lang="en-GB" sz="4000" dirty="0">
              <a:solidFill>
                <a:schemeClr val="bg1"/>
              </a:solidFill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D4CC3-A580-43CA-9D53-88E388DA6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296" y="4733721"/>
            <a:ext cx="4084864" cy="742519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By Dr Helen Kara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AE9C26-9DB9-DB9E-EC60-48C1B71FC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54" y="5759413"/>
            <a:ext cx="2469116" cy="6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88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EFC0-14B4-CA1C-82D6-0EB09741F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1889760"/>
            <a:ext cx="5750560" cy="353568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latin typeface="Poppins Light" panose="00000400000000000000" pitchFamily="2" charset="0"/>
                <a:cs typeface="Poppins Light" panose="00000400000000000000" pitchFamily="2" charset="0"/>
              </a:rPr>
              <a:t>Chapter 3</a:t>
            </a:r>
            <a:br>
              <a:rPr lang="en-US" dirty="0"/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Research and </a:t>
            </a:r>
            <a:b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</a:br>
            <a:r>
              <a:rPr lang="en-US" dirty="0">
                <a:latin typeface="Poppins Bold" panose="00000800000000000000" pitchFamily="2" charset="0"/>
                <a:cs typeface="Poppins Bold" panose="00000800000000000000" pitchFamily="2" charset="0"/>
              </a:rPr>
              <a:t>Evaluation Ethics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759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23006-FB07-43EB-8945-9590685E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2325"/>
            <a:ext cx="7645400" cy="1325563"/>
          </a:xfrm>
        </p:spPr>
        <p:txBody>
          <a:bodyPr/>
          <a:lstStyle/>
          <a:p>
            <a:r>
              <a:rPr lang="en-US" dirty="0"/>
              <a:t>Chapter 3: Research and </a:t>
            </a:r>
            <a:br>
              <a:rPr lang="en-US" dirty="0"/>
            </a:br>
            <a:r>
              <a:rPr lang="en-US" dirty="0"/>
              <a:t>Evaluation Ethics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80DED-34CA-4C48-99CD-F71227F1B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825"/>
            <a:ext cx="10515600" cy="4351338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Research ethics management</a:t>
            </a:r>
          </a:p>
          <a:p>
            <a:r>
              <a:rPr lang="en-US" dirty="0"/>
              <a:t>Researcher wellbeing</a:t>
            </a:r>
          </a:p>
          <a:p>
            <a:r>
              <a:rPr lang="en-US" dirty="0"/>
              <a:t>Ethics throughout the research process</a:t>
            </a:r>
          </a:p>
        </p:txBody>
      </p:sp>
    </p:spTree>
    <p:extLst>
      <p:ext uri="{BB962C8B-B14F-4D97-AF65-F5344CB8AC3E}">
        <p14:creationId xmlns:p14="http://schemas.microsoft.com/office/powerpoint/2010/main" val="227069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09CF5-D1A3-4231-B627-5B74797B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7518-78EF-471E-96E3-2C4C8DC25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dirty="0"/>
              <a:t>Ethics = rules/codes of conduct</a:t>
            </a:r>
          </a:p>
          <a:p>
            <a:pPr lvl="0"/>
            <a:r>
              <a:rPr lang="en-GB" dirty="0"/>
              <a:t>Many disciplines have their own ethics codes</a:t>
            </a:r>
          </a:p>
          <a:p>
            <a:pPr lvl="0"/>
            <a:r>
              <a:rPr lang="en-GB" dirty="0"/>
              <a:t>Research ethics are distinct from service ethics</a:t>
            </a:r>
          </a:p>
          <a:p>
            <a:pPr lvl="0"/>
            <a:r>
              <a:rPr lang="en-GB" dirty="0"/>
              <a:t>Different codes for different types of research e.g. psychological research, social research, market research etc.</a:t>
            </a:r>
          </a:p>
          <a:p>
            <a:pPr lvl="0"/>
            <a:r>
              <a:rPr lang="en-GB" dirty="0"/>
              <a:t>Research ethics is informed by medical ethics</a:t>
            </a:r>
          </a:p>
        </p:txBody>
      </p:sp>
    </p:spTree>
    <p:extLst>
      <p:ext uri="{BB962C8B-B14F-4D97-AF65-F5344CB8AC3E}">
        <p14:creationId xmlns:p14="http://schemas.microsoft.com/office/powerpoint/2010/main" val="44889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FAE4E-4A62-4A19-B7F7-358967A5D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ethics management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BD704-1C22-4FF9-BED3-A9415EACC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Ethical dilemmas are inevitable</a:t>
            </a:r>
          </a:p>
          <a:p>
            <a:r>
              <a:rPr lang="en-US" dirty="0"/>
              <a:t>These can be reduced and managed but not eradicated</a:t>
            </a:r>
          </a:p>
          <a:p>
            <a:r>
              <a:rPr lang="en-GB" dirty="0"/>
              <a:t>Large organisations may use ‘research ethics committees’ or similar to manage ethics</a:t>
            </a:r>
          </a:p>
          <a:p>
            <a:r>
              <a:rPr lang="en-GB" dirty="0"/>
              <a:t>Gaining approval from research ethics committees can be lengthy and difficult</a:t>
            </a:r>
          </a:p>
          <a:p>
            <a:r>
              <a:rPr lang="en-GB" dirty="0"/>
              <a:t>Research ethics committees are not infallible!</a:t>
            </a:r>
          </a:p>
        </p:txBody>
      </p:sp>
    </p:spTree>
    <p:extLst>
      <p:ext uri="{BB962C8B-B14F-4D97-AF65-F5344CB8AC3E}">
        <p14:creationId xmlns:p14="http://schemas.microsoft.com/office/powerpoint/2010/main" val="252408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6FD76-1546-4F72-9B7F-11064971B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Researcher wellbeing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F295E-32C2-4945-BB52-98E1518F5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all research ethics committees consider researcher wellbeing</a:t>
            </a:r>
          </a:p>
          <a:p>
            <a:r>
              <a:rPr lang="en-US" dirty="0"/>
              <a:t>Researchers are largely responsible for their own wellbeing</a:t>
            </a:r>
          </a:p>
          <a:p>
            <a:r>
              <a:rPr lang="en-US" dirty="0"/>
              <a:t>Pressures from managers, commissioners, participants, resource constraints, colleagues etc. can affect your wellbeing</a:t>
            </a:r>
          </a:p>
          <a:p>
            <a:r>
              <a:rPr lang="en-US" dirty="0"/>
              <a:t>Preparation, planning and peer support can help</a:t>
            </a:r>
          </a:p>
          <a:p>
            <a:r>
              <a:rPr lang="en-US" dirty="0"/>
              <a:t>Look after yourself!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22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968F-A637-44FB-8AED-43C02428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0565"/>
            <a:ext cx="10515600" cy="1325563"/>
          </a:xfrm>
        </p:spPr>
        <p:txBody>
          <a:bodyPr/>
          <a:lstStyle/>
          <a:p>
            <a:r>
              <a:rPr lang="en-US" dirty="0"/>
              <a:t>Ethics throughout the research process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7DA4-A16D-4754-8A43-5E2F3A229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106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Ethical issues are present at every stage</a:t>
            </a:r>
          </a:p>
          <a:p>
            <a:r>
              <a:rPr lang="en-US" dirty="0"/>
              <a:t>Document how you are managing ethics</a:t>
            </a:r>
          </a:p>
          <a:p>
            <a:r>
              <a:rPr lang="en-US" dirty="0"/>
              <a:t>Planning – what is aim of research, who will benefit?</a:t>
            </a:r>
          </a:p>
          <a:p>
            <a:r>
              <a:rPr lang="en-GB" dirty="0"/>
              <a:t>Secondary data collection – how to present, potential pre-existing bias, fair representation</a:t>
            </a:r>
          </a:p>
          <a:p>
            <a:r>
              <a:rPr lang="en-GB" dirty="0"/>
              <a:t>Primary data collection – what to collect, how, when and from whom, data storage and security, participants’ wellbeing,</a:t>
            </a:r>
          </a:p>
          <a:p>
            <a:r>
              <a:rPr lang="en-GB" dirty="0"/>
              <a:t>Data analysis – don’t exclude data, advocate for participants,</a:t>
            </a:r>
          </a:p>
        </p:txBody>
      </p:sp>
    </p:spTree>
    <p:extLst>
      <p:ext uri="{BB962C8B-B14F-4D97-AF65-F5344CB8AC3E}">
        <p14:creationId xmlns:p14="http://schemas.microsoft.com/office/powerpoint/2010/main" val="2244492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F7DA4-A16D-4754-8A43-5E2F3A229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3465"/>
            <a:ext cx="10515600" cy="4351338"/>
          </a:xfrm>
        </p:spPr>
        <p:txBody>
          <a:bodyPr/>
          <a:lstStyle/>
          <a:p>
            <a:r>
              <a:rPr lang="en-US" dirty="0"/>
              <a:t>Reporting – must be evidence based, consider audience, clear and concise</a:t>
            </a:r>
          </a:p>
          <a:p>
            <a:r>
              <a:rPr lang="en-US" dirty="0"/>
              <a:t>Dissemination – who sees your results, how are they presented</a:t>
            </a:r>
          </a:p>
          <a:p>
            <a:r>
              <a:rPr lang="en-US" dirty="0"/>
              <a:t>Outputs – does research support change, what will change, how will change be managed and measured 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0844F13-187E-C1D3-5C69-51202732FF24}"/>
              </a:ext>
            </a:extLst>
          </p:cNvPr>
          <p:cNvSpPr txBox="1">
            <a:spLocks/>
          </p:cNvSpPr>
          <p:nvPr/>
        </p:nvSpPr>
        <p:spPr>
          <a:xfrm>
            <a:off x="838200" y="7105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Ethics throughout the research process (continued)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03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6903BE3-88B6-A7EC-AEF4-12AA3B80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550" y="2871167"/>
            <a:ext cx="4285859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16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search and Evaluation">
      <a:majorFont>
        <a:latin typeface="poppins medium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6246</TotalTime>
  <Words>322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Poppins</vt:lpstr>
      <vt:lpstr>Poppins Bold</vt:lpstr>
      <vt:lpstr>Poppins Light</vt:lpstr>
      <vt:lpstr>poppins medium</vt:lpstr>
      <vt:lpstr>Office Theme</vt:lpstr>
      <vt:lpstr>Research and Evaluation for Busy Students and Practitioners A Survival Guide | Third Edition</vt:lpstr>
      <vt:lpstr>Chapter 3 Research and  Evaluation Ethics </vt:lpstr>
      <vt:lpstr>Chapter 3: Research and  Evaluation Ethics</vt:lpstr>
      <vt:lpstr>Introduction</vt:lpstr>
      <vt:lpstr>Research ethics management</vt:lpstr>
      <vt:lpstr>Researcher wellbeing</vt:lpstr>
      <vt:lpstr>Ethics throughout the research process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Research and Evaluation Survival Guide (3rd Edn)</dc:title>
  <dc:creator>Rachell Evans</dc:creator>
  <cp:lastModifiedBy>Jess Augarde</cp:lastModifiedBy>
  <cp:revision>29</cp:revision>
  <dcterms:created xsi:type="dcterms:W3CDTF">2022-01-17T12:50:49Z</dcterms:created>
  <dcterms:modified xsi:type="dcterms:W3CDTF">2022-10-25T13:00:27Z</dcterms:modified>
</cp:coreProperties>
</file>