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3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42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7F3C-DC79-44F1-93E0-B6151BDC7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70FF3-0FCF-46A2-91AB-060EF879E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88E78-764E-452A-A527-72A191C47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95015-A5BD-41A9-A7EB-3CFFDD04E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944EC-3995-4637-9B5C-8352E859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86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CEBA-AE33-42CF-BD12-4F39D039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CCCFF-8D66-49BF-A7E1-FF0577833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D3F22-1EAC-48B2-A512-ACA6D9D2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75329-B573-422B-8071-EE1D9C58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AE6CB-2AF5-4512-B8F8-6F20D5C4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78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B58B76-0200-44EC-BA17-A753B410E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82C6-CF59-4369-8686-9FD4B26B1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9E697-6CD7-422A-9C9B-FC12917B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88263-C820-4F7B-9555-87A07647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8B6FF-0F65-4B1D-B6CB-EDBA736E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99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306E7-BA72-45EC-9742-459A8EB2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43F30-CC0C-468F-8E7E-FEACC0A23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74D44-7EB6-40CB-A752-D0C7AD376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A17DD-3F6E-4C46-98C3-1876DB7A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C3716-A1D4-485E-96D7-7D3266CA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11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28150-F1BB-4BAA-9C3D-32D0F41F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149EF-965A-4568-AFDD-22B705C16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F9364-A7EB-46D9-B4A8-F933D5E4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18546-B807-4FA8-B08D-CD009A25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1AD90-9759-4247-A17D-AA892136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66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DB25-F7D9-40DC-86C4-3BEAA74E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1BCCC-C262-48D6-AB84-BF63DC2BC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B6801-2B80-4F3D-B198-BE9E2B280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0D12B-3A64-4D38-B7E5-DD8F12DC6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F2617-8560-4BAB-9E8B-557FC7D7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1AA62-7AE0-4F91-9F40-22423047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05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CDA8-15F2-48C2-A228-B49BF92B9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A8A40-78E1-4C9F-ADD0-45ACEC266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A37C5-E9A1-4ED0-A08C-FA56C573B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5158E-CBC4-45E1-8883-4A6E33F33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4FD8CF-8D2E-42ED-98A5-23D94B73A1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505106-EFF5-44DA-A118-4255702C1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DEE00-E4A9-478C-AF6A-1AE6B85C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40E48D-582D-4783-A9DD-D398CC7A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71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BB0EB-A0BF-4064-B2E3-EF80A72B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3DB283-BE45-405E-B213-BBED439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ED493-0E27-4C30-B293-4E5EE43C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370D8-A774-4EAC-AB25-E3368B5A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11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599A80-0F6C-4769-A8AF-8D68C084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7CCB4-D9D3-48C5-BAD0-60AC43A2B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170D7-A9A0-49FA-AABC-E3EA7A90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78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6B1E8-B062-49A2-A46D-605F1C944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2FACD-7BB0-4EA0-BC63-AAB89A245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DA4EB-9972-47D1-B639-6A0074B85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5896E-AFBB-4499-904B-167EB631F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6069C-49EF-4057-AAAF-DFABC604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99471-6807-4187-AF4A-F1346206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31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55B14-2EE9-47A2-9595-A7355685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AC88C0-C1B0-44BF-8203-911CECC28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6A378-6B49-41F3-8346-4765539AA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6799E-F06E-4C92-936B-B742A171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84AF8-F1E0-48F1-BD3A-028D64A7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972A-0C67-4094-AE5C-F9CA71DA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95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506EE-9EA2-487D-BE69-981640B6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D369B-4FC3-4EB9-BC2D-D78D9E341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14100-58F9-4A8B-9980-78FAFD94B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8D42C-8304-4070-BAF8-BCD44D848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99606-8D82-4809-ABC1-4AC505B20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78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D6AC-0DD6-4DE8-8542-31928A6B5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296" y="1304381"/>
            <a:ext cx="4762228" cy="3094899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Research and Evaluation for Busy Students and Practitioners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 Survival Guide | Third Edition</a:t>
            </a:r>
            <a:endParaRPr lang="en-GB" sz="40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D4CC3-A580-43CA-9D53-88E388DA6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296" y="4733721"/>
            <a:ext cx="4084864" cy="742519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By Dr Helen Kara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AE9C26-9DB9-DB9E-EC60-48C1B71FC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54" y="5759413"/>
            <a:ext cx="2469116" cy="64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8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5524-A3C4-4D35-844A-43ED6D55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types of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54FA-BCCF-465E-9C4D-7172143B8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8490" cy="4486356"/>
          </a:xfrm>
        </p:spPr>
        <p:txBody>
          <a:bodyPr>
            <a:spAutoFit/>
          </a:bodyPr>
          <a:lstStyle/>
          <a:p>
            <a:pPr>
              <a:tabLst>
                <a:tab pos="2690813" algn="l"/>
              </a:tabLst>
            </a:pPr>
            <a:r>
              <a:rPr lang="en-US" dirty="0"/>
              <a:t>Action =	</a:t>
            </a:r>
            <a:r>
              <a:rPr lang="en-GB" dirty="0"/>
              <a:t>groups investigate their own situation or practices</a:t>
            </a:r>
            <a:br>
              <a:rPr lang="en-GB" dirty="0"/>
            </a:br>
            <a:r>
              <a:rPr lang="en-GB" dirty="0"/>
              <a:t>	can be facilitated or not</a:t>
            </a:r>
            <a:br>
              <a:rPr lang="en-GB" dirty="0"/>
            </a:br>
            <a:r>
              <a:rPr lang="en-GB" dirty="0"/>
              <a:t>	highly collaborative</a:t>
            </a:r>
            <a:br>
              <a:rPr lang="en-GB" dirty="0"/>
            </a:br>
            <a:r>
              <a:rPr lang="en-GB" dirty="0"/>
              <a:t>	plan → act → observe → reflect</a:t>
            </a:r>
            <a:br>
              <a:rPr lang="en-GB" dirty="0"/>
            </a:br>
            <a:r>
              <a:rPr lang="en-GB" dirty="0"/>
              <a:t>	is an approach rather than method</a:t>
            </a:r>
          </a:p>
          <a:p>
            <a:pPr>
              <a:tabLst>
                <a:tab pos="2690813" algn="l"/>
              </a:tabLst>
            </a:pPr>
            <a:r>
              <a:rPr lang="en-GB" dirty="0"/>
              <a:t>Evaluation = 	assesses value of a service, intervention or policy</a:t>
            </a:r>
            <a:br>
              <a:rPr lang="en-GB" dirty="0"/>
            </a:br>
            <a:r>
              <a:rPr lang="en-GB" dirty="0"/>
              <a:t>	process evaluation = how results are achieved</a:t>
            </a:r>
            <a:br>
              <a:rPr lang="en-GB" dirty="0"/>
            </a:br>
            <a:r>
              <a:rPr lang="en-GB" dirty="0"/>
              <a:t>	outcome evaluation = what changes for beneficiaries</a:t>
            </a:r>
            <a:br>
              <a:rPr lang="en-GB" dirty="0"/>
            </a:br>
            <a:r>
              <a:rPr lang="en-GB" dirty="0"/>
              <a:t>	impact evaluation = what effect has been achieved</a:t>
            </a:r>
            <a:br>
              <a:rPr lang="en-GB" dirty="0"/>
            </a:br>
            <a:r>
              <a:rPr lang="en-GB" dirty="0"/>
              <a:t>	projects can use mix of evaluations</a:t>
            </a:r>
            <a:br>
              <a:rPr lang="en-GB" dirty="0"/>
            </a:br>
            <a:r>
              <a:rPr lang="en-GB" dirty="0"/>
              <a:t>	results in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650011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5524-A3C4-4D35-844A-43ED6D55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types of research </a:t>
            </a:r>
            <a:br>
              <a:rPr lang="en-US" dirty="0"/>
            </a:br>
            <a:r>
              <a:rPr lang="en-US" dirty="0"/>
              <a:t>(cont)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54FA-BCCF-465E-9C4D-7172143B8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8490" cy="4486356"/>
          </a:xfrm>
        </p:spPr>
        <p:txBody>
          <a:bodyPr>
            <a:spAutoFit/>
          </a:bodyPr>
          <a:lstStyle/>
          <a:p>
            <a:pPr>
              <a:tabLst>
                <a:tab pos="2963863" algn="l"/>
              </a:tabLst>
            </a:pPr>
            <a:r>
              <a:rPr lang="en-US" dirty="0"/>
              <a:t>Mixed methods =	combines qualitative and quantitative methods</a:t>
            </a:r>
            <a:br>
              <a:rPr lang="en-GB" dirty="0"/>
            </a:br>
            <a:r>
              <a:rPr lang="en-GB" dirty="0"/>
              <a:t>	methods mixed at any or all stages of research	</a:t>
            </a:r>
            <a:br>
              <a:rPr lang="en-GB" dirty="0"/>
            </a:br>
            <a:r>
              <a:rPr lang="en-GB" dirty="0"/>
              <a:t>	different methods used with different methodologies 	(see Table 4.1)</a:t>
            </a:r>
            <a:br>
              <a:rPr lang="en-GB" dirty="0"/>
            </a:br>
            <a:r>
              <a:rPr lang="en-GB" dirty="0"/>
              <a:t>	requires careful thought and planning at outset</a:t>
            </a:r>
          </a:p>
          <a:p>
            <a:pPr>
              <a:tabLst>
                <a:tab pos="2963863" algn="l"/>
              </a:tabLst>
            </a:pPr>
            <a:r>
              <a:rPr lang="en-GB" dirty="0"/>
              <a:t>Art-based = 	visual, written, musical, performance</a:t>
            </a:r>
            <a:br>
              <a:rPr lang="en-GB" dirty="0"/>
            </a:br>
            <a:r>
              <a:rPr lang="en-GB" dirty="0"/>
              <a:t>	good for sensitive subjects</a:t>
            </a:r>
            <a:br>
              <a:rPr lang="en-GB" dirty="0"/>
            </a:br>
            <a:r>
              <a:rPr lang="en-GB" dirty="0"/>
              <a:t>	good for people who struggle with communication</a:t>
            </a:r>
            <a:br>
              <a:rPr lang="en-GB" dirty="0"/>
            </a:br>
            <a:r>
              <a:rPr lang="en-GB" dirty="0"/>
              <a:t>	be realistic about whether (or not) you need art skills</a:t>
            </a:r>
            <a:br>
              <a:rPr lang="en-GB" dirty="0"/>
            </a:br>
            <a:r>
              <a:rPr lang="en-GB" dirty="0"/>
              <a:t>	</a:t>
            </a:r>
            <a:br>
              <a:rPr lang="en-GB" dirty="0"/>
            </a:b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51012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5524-A3C4-4D35-844A-43ED6D55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types of research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54FA-BCCF-465E-9C4D-7172143B8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8490" cy="2419124"/>
          </a:xfrm>
        </p:spPr>
        <p:txBody>
          <a:bodyPr>
            <a:spAutoFit/>
          </a:bodyPr>
          <a:lstStyle/>
          <a:p>
            <a:pPr>
              <a:tabLst>
                <a:tab pos="3227388" algn="l"/>
              </a:tabLst>
            </a:pPr>
            <a:r>
              <a:rPr lang="en-US" dirty="0"/>
              <a:t>Digitally mediated =	uses new technologies</a:t>
            </a:r>
            <a:br>
              <a:rPr lang="en-US" dirty="0"/>
            </a:br>
            <a:r>
              <a:rPr lang="en-US" dirty="0"/>
              <a:t>	</a:t>
            </a:r>
            <a:r>
              <a:rPr lang="en-GB" dirty="0"/>
              <a:t>smartphones, apps, social media, software etc</a:t>
            </a:r>
            <a:br>
              <a:rPr lang="en-GB" dirty="0"/>
            </a:br>
            <a:r>
              <a:rPr lang="en-GB" dirty="0"/>
              <a:t>	consent can be an issue</a:t>
            </a:r>
            <a:br>
              <a:rPr lang="en-GB" dirty="0"/>
            </a:br>
            <a:r>
              <a:rPr lang="en-GB" dirty="0"/>
              <a:t>	consider participants’ level of digital engagement	beware of information overload	</a:t>
            </a:r>
            <a:br>
              <a:rPr lang="en-GB" dirty="0"/>
            </a:b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47723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5524-A3C4-4D35-844A-43ED6D55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54FA-BCCF-465E-9C4D-7172143B8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8490" cy="4742837"/>
          </a:xfrm>
        </p:spPr>
        <p:txBody>
          <a:bodyPr>
            <a:spAutoFit/>
          </a:bodyPr>
          <a:lstStyle/>
          <a:p>
            <a:pPr>
              <a:tabLst>
                <a:tab pos="3227388" algn="l"/>
              </a:tabLst>
            </a:pPr>
            <a:r>
              <a:rPr lang="en-US" dirty="0"/>
              <a:t>Three main types – used separately or in combination</a:t>
            </a:r>
          </a:p>
          <a:p>
            <a:pPr>
              <a:tabLst>
                <a:tab pos="3227388" algn="l"/>
              </a:tabLst>
            </a:pPr>
            <a:r>
              <a:rPr lang="en-US" dirty="0"/>
              <a:t>Formal theory =	e.g. Marxist, post-modern, attachment</a:t>
            </a:r>
            <a:br>
              <a:rPr lang="en-US" dirty="0"/>
            </a:br>
            <a:r>
              <a:rPr lang="en-US" dirty="0"/>
              <a:t>	explicit in academic research…</a:t>
            </a:r>
            <a:br>
              <a:rPr lang="en-US" dirty="0"/>
            </a:br>
            <a:r>
              <a:rPr lang="en-US" dirty="0"/>
              <a:t>	… but can benefit all types of research</a:t>
            </a:r>
            <a:br>
              <a:rPr lang="en-US" dirty="0"/>
            </a:br>
            <a:r>
              <a:rPr lang="en-GB" dirty="0"/>
              <a:t>	useful framework</a:t>
            </a:r>
          </a:p>
          <a:p>
            <a:pPr>
              <a:tabLst>
                <a:tab pos="3227388" algn="l"/>
              </a:tabLst>
            </a:pPr>
            <a:r>
              <a:rPr lang="en-GB" dirty="0"/>
              <a:t>Informal theory = 	based on lived experience</a:t>
            </a:r>
            <a:br>
              <a:rPr lang="en-GB" dirty="0"/>
            </a:br>
            <a:r>
              <a:rPr lang="en-GB" dirty="0"/>
              <a:t>	largely undocumented</a:t>
            </a:r>
            <a:br>
              <a:rPr lang="en-GB" dirty="0"/>
            </a:br>
            <a:r>
              <a:rPr lang="en-GB" dirty="0"/>
              <a:t>	can be as valid as formal theory</a:t>
            </a:r>
            <a:br>
              <a:rPr lang="en-GB" dirty="0"/>
            </a:br>
            <a:r>
              <a:rPr lang="en-GB" dirty="0"/>
              <a:t>	useful to develop your own</a:t>
            </a:r>
          </a:p>
          <a:p>
            <a:pPr>
              <a:tabLst>
                <a:tab pos="3227388" algn="l"/>
              </a:tabLst>
            </a:pPr>
            <a:r>
              <a:rPr lang="en-GB" dirty="0"/>
              <a:t>Generated theory = 	grows from your research</a:t>
            </a:r>
            <a:br>
              <a:rPr lang="en-GB" dirty="0"/>
            </a:br>
            <a:r>
              <a:rPr lang="en-GB" dirty="0"/>
              <a:t>	uses iterative process of analysis and refinement</a:t>
            </a:r>
          </a:p>
        </p:txBody>
      </p:sp>
    </p:spTree>
    <p:extLst>
      <p:ext uri="{BB962C8B-B14F-4D97-AF65-F5344CB8AC3E}">
        <p14:creationId xmlns:p14="http://schemas.microsoft.com/office/powerpoint/2010/main" val="3739248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5524-A3C4-4D35-844A-43ED6D55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Theory, research and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54FA-BCCF-465E-9C4D-7172143B8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61256"/>
            <a:ext cx="11038490" cy="1900007"/>
          </a:xfrm>
        </p:spPr>
        <p:txBody>
          <a:bodyPr>
            <a:spAutoFit/>
          </a:bodyPr>
          <a:lstStyle/>
          <a:p>
            <a:pPr>
              <a:tabLst>
                <a:tab pos="3227388" algn="l"/>
              </a:tabLst>
            </a:pPr>
            <a:r>
              <a:rPr lang="en-US" dirty="0"/>
              <a:t>Should form a cyclical process</a:t>
            </a:r>
          </a:p>
          <a:p>
            <a:pPr>
              <a:tabLst>
                <a:tab pos="3227388" algn="l"/>
              </a:tabLst>
            </a:pPr>
            <a:r>
              <a:rPr lang="en-US" dirty="0"/>
              <a:t>Barriers include organisational and sector culture, time and resource constraints, lack of understanding</a:t>
            </a:r>
          </a:p>
          <a:p>
            <a:pPr>
              <a:tabLst>
                <a:tab pos="3227388" algn="l"/>
              </a:tabLst>
            </a:pPr>
            <a:r>
              <a:rPr lang="en-US" dirty="0"/>
              <a:t>Good research practice helps to overcome barriers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3BE6AC-1141-4EE5-A887-373D761BC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108" y="1422169"/>
            <a:ext cx="9273702" cy="199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61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903BE3-88B6-A7EC-AEF4-12AA3B803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310" y="2871167"/>
            <a:ext cx="4285859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0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EFC0-14B4-CA1C-82D6-0EB09741F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80" y="1889760"/>
            <a:ext cx="5750560" cy="353568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latin typeface="Poppins Light" panose="00000400000000000000" pitchFamily="2" charset="0"/>
                <a:cs typeface="Poppins Light" panose="00000400000000000000" pitchFamily="2" charset="0"/>
              </a:rPr>
              <a:t>Chapter 4</a:t>
            </a:r>
            <a:br>
              <a:rPr lang="en-US" dirty="0"/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Methodologies, Approaches And Theories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498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23006-FB07-43EB-8945-9590685E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885"/>
            <a:ext cx="10515600" cy="1325563"/>
          </a:xfrm>
        </p:spPr>
        <p:txBody>
          <a:bodyPr/>
          <a:lstStyle/>
          <a:p>
            <a:r>
              <a:rPr lang="en-US" dirty="0"/>
              <a:t>Chapter 4: Methodologies, Approaches And Theories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80DED-34CA-4C48-99CD-F71227F1B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385"/>
            <a:ext cx="10515600" cy="4351338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Methodologies, methods and approaches</a:t>
            </a:r>
          </a:p>
          <a:p>
            <a:r>
              <a:rPr lang="en-US" dirty="0"/>
              <a:t>Common methodologies</a:t>
            </a:r>
          </a:p>
          <a:p>
            <a:r>
              <a:rPr lang="en-US" dirty="0"/>
              <a:t>Ontology and epistemology</a:t>
            </a:r>
          </a:p>
          <a:p>
            <a:r>
              <a:rPr lang="en-US" dirty="0"/>
              <a:t>Common types of research</a:t>
            </a:r>
          </a:p>
          <a:p>
            <a:r>
              <a:rPr lang="en-US" dirty="0"/>
              <a:t>The role of theory</a:t>
            </a:r>
          </a:p>
          <a:p>
            <a:r>
              <a:rPr lang="en-US" dirty="0"/>
              <a:t>Theory, research and practice</a:t>
            </a:r>
          </a:p>
        </p:txBody>
      </p:sp>
    </p:spTree>
    <p:extLst>
      <p:ext uri="{BB962C8B-B14F-4D97-AF65-F5344CB8AC3E}">
        <p14:creationId xmlns:p14="http://schemas.microsoft.com/office/powerpoint/2010/main" val="1684153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09CF5-D1A3-4231-B627-5B74797BB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C7518-78EF-471E-96E3-2C4C8DC25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GB" dirty="0"/>
              <a:t>Important to understand difference between:  </a:t>
            </a:r>
          </a:p>
          <a:p>
            <a:pPr lvl="1"/>
            <a:r>
              <a:rPr lang="en-GB" dirty="0"/>
              <a:t>Methodologies</a:t>
            </a:r>
          </a:p>
          <a:p>
            <a:pPr lvl="1"/>
            <a:r>
              <a:rPr lang="en-GB" dirty="0"/>
              <a:t>Approaches</a:t>
            </a:r>
          </a:p>
          <a:p>
            <a:pPr lvl="1"/>
            <a:r>
              <a:rPr lang="en-GB" dirty="0"/>
              <a:t>Methods</a:t>
            </a:r>
          </a:p>
          <a:p>
            <a:pPr lvl="0"/>
            <a:r>
              <a:rPr lang="en-GB" dirty="0"/>
              <a:t>This chapter will help clarify terminology and relationships between different terms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814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F2A19-2975-49EB-8494-92F25E6F8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1525"/>
            <a:ext cx="8173720" cy="1325563"/>
          </a:xfrm>
        </p:spPr>
        <p:txBody>
          <a:bodyPr/>
          <a:lstStyle/>
          <a:p>
            <a:r>
              <a:rPr lang="en-US" dirty="0"/>
              <a:t>Methodologies, methods and approaches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F26DB-314A-4391-93E6-990233FDC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2025"/>
            <a:ext cx="10515600" cy="4351338"/>
          </a:xfrm>
        </p:spPr>
        <p:txBody>
          <a:bodyPr/>
          <a:lstStyle/>
          <a:p>
            <a:r>
              <a:rPr lang="en-US" dirty="0"/>
              <a:t>Methodology = a </a:t>
            </a:r>
            <a:r>
              <a:rPr lang="en-GB" dirty="0"/>
              <a:t>framework for research based on views, beliefs and values e.g. participatory research</a:t>
            </a:r>
          </a:p>
          <a:p>
            <a:r>
              <a:rPr lang="en-GB" dirty="0"/>
              <a:t>Method = a tool used by researchers to collect, analyse and present data e.g. interviews</a:t>
            </a:r>
          </a:p>
          <a:p>
            <a:r>
              <a:rPr lang="en-GB" dirty="0"/>
              <a:t>Approach = similar to methodology but without a coherent and logical framework e.g. evaluation</a:t>
            </a:r>
          </a:p>
          <a:p>
            <a:r>
              <a:rPr lang="en-GB" dirty="0"/>
              <a:t>Order is usually: research question → methodology → approach → method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629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5524-A3C4-4D35-844A-43ED6D55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methodologies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54FA-BCCF-465E-9C4D-7172143B8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26798"/>
          </a:xfrm>
        </p:spPr>
        <p:txBody>
          <a:bodyPr>
            <a:spAutoFit/>
          </a:bodyPr>
          <a:lstStyle/>
          <a:p>
            <a:pPr>
              <a:tabLst>
                <a:tab pos="2238375" algn="l"/>
              </a:tabLst>
            </a:pPr>
            <a:r>
              <a:rPr lang="en-US" dirty="0"/>
              <a:t>Positivist = 	built on perceived objectivity</a:t>
            </a:r>
            <a:br>
              <a:rPr lang="en-US" dirty="0"/>
            </a:br>
            <a:r>
              <a:rPr lang="en-US" dirty="0"/>
              <a:t>	relies on observation, data and statistics</a:t>
            </a:r>
            <a:br>
              <a:rPr lang="en-US" dirty="0"/>
            </a:br>
            <a:r>
              <a:rPr lang="en-US" dirty="0"/>
              <a:t>	dismisses emotion and personal values</a:t>
            </a:r>
            <a:br>
              <a:rPr lang="en-US" dirty="0"/>
            </a:br>
            <a:r>
              <a:rPr lang="en-US" dirty="0"/>
              <a:t>	useful to test concise hypotheses</a:t>
            </a:r>
          </a:p>
          <a:p>
            <a:pPr>
              <a:tabLst>
                <a:tab pos="2238375" algn="l"/>
              </a:tabLst>
            </a:pPr>
            <a:endParaRPr lang="en-US" dirty="0"/>
          </a:p>
          <a:p>
            <a:pPr>
              <a:tabLst>
                <a:tab pos="2238375" algn="l"/>
              </a:tabLst>
            </a:pPr>
            <a:r>
              <a:rPr lang="en-US" dirty="0"/>
              <a:t>Realist = 	</a:t>
            </a:r>
            <a:r>
              <a:rPr lang="en-GB" dirty="0"/>
              <a:t>uses theory</a:t>
            </a:r>
            <a:br>
              <a:rPr lang="en-GB" dirty="0"/>
            </a:br>
            <a:r>
              <a:rPr lang="en-GB" dirty="0"/>
              <a:t>	recognises complexity and acknowledges context</a:t>
            </a:r>
            <a:br>
              <a:rPr lang="en-GB" dirty="0"/>
            </a:br>
            <a:r>
              <a:rPr lang="en-GB" dirty="0"/>
              <a:t>	can answer what, why and how questions</a:t>
            </a:r>
            <a:br>
              <a:rPr lang="en-GB" dirty="0"/>
            </a:br>
            <a:r>
              <a:rPr lang="en-GB" dirty="0"/>
              <a:t>	good for complex issues</a:t>
            </a:r>
            <a:br>
              <a:rPr lang="en-GB" dirty="0"/>
            </a:br>
            <a:r>
              <a:rPr lang="en-GB" dirty="0"/>
              <a:t>	can be expensive and resource intense</a:t>
            </a:r>
          </a:p>
        </p:txBody>
      </p:sp>
    </p:spTree>
    <p:extLst>
      <p:ext uri="{BB962C8B-B14F-4D97-AF65-F5344CB8AC3E}">
        <p14:creationId xmlns:p14="http://schemas.microsoft.com/office/powerpoint/2010/main" val="126366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5524-A3C4-4D35-844A-43ED6D55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methodologies (cont)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54FA-BCCF-465E-9C4D-7172143B8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8490" cy="3451201"/>
          </a:xfrm>
        </p:spPr>
        <p:txBody>
          <a:bodyPr>
            <a:spAutoFit/>
          </a:bodyPr>
          <a:lstStyle/>
          <a:p>
            <a:pPr>
              <a:tabLst>
                <a:tab pos="2868613" algn="l"/>
              </a:tabLst>
            </a:pPr>
            <a:r>
              <a:rPr lang="en-GB" dirty="0"/>
              <a:t>Constructionist = 	social phenomena constructed by social players</a:t>
            </a:r>
            <a:br>
              <a:rPr lang="en-GB" dirty="0"/>
            </a:br>
            <a:r>
              <a:rPr lang="en-GB" dirty="0"/>
              <a:t>	acknowledges subjectivity</a:t>
            </a:r>
            <a:br>
              <a:rPr lang="en-GB" dirty="0"/>
            </a:br>
            <a:r>
              <a:rPr lang="en-GB" dirty="0"/>
              <a:t>	each person has their own reality</a:t>
            </a:r>
            <a:br>
              <a:rPr lang="en-GB" dirty="0"/>
            </a:br>
            <a:r>
              <a:rPr lang="en-GB" dirty="0"/>
              <a:t>	good for testing perspectives e.g. public consultations</a:t>
            </a:r>
          </a:p>
          <a:p>
            <a:pPr>
              <a:tabLst>
                <a:tab pos="2868613" algn="l"/>
              </a:tabLst>
            </a:pPr>
            <a:endParaRPr lang="en-GB" dirty="0"/>
          </a:p>
          <a:p>
            <a:pPr>
              <a:tabLst>
                <a:tab pos="2868613" algn="l"/>
              </a:tabLst>
            </a:pPr>
            <a:r>
              <a:rPr lang="en-GB" dirty="0"/>
              <a:t>Interpretivist = 	reality is interpreted rather than constructed</a:t>
            </a:r>
            <a:br>
              <a:rPr lang="en-GB" dirty="0"/>
            </a:br>
            <a:r>
              <a:rPr lang="en-GB" dirty="0"/>
              <a:t>	results can’t be replicated</a:t>
            </a:r>
            <a:br>
              <a:rPr lang="en-GB" dirty="0"/>
            </a:br>
            <a:r>
              <a:rPr lang="en-GB" dirty="0"/>
              <a:t>	acknowledges subjectivity and personal values</a:t>
            </a:r>
          </a:p>
        </p:txBody>
      </p:sp>
    </p:spTree>
    <p:extLst>
      <p:ext uri="{BB962C8B-B14F-4D97-AF65-F5344CB8AC3E}">
        <p14:creationId xmlns:p14="http://schemas.microsoft.com/office/powerpoint/2010/main" val="3073438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5524-A3C4-4D35-844A-43ED6D55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methodologies (cont)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54FA-BCCF-465E-9C4D-7172143B8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786240" cy="1643527"/>
          </a:xfrm>
        </p:spPr>
        <p:txBody>
          <a:bodyPr wrap="square">
            <a:spAutoFit/>
          </a:bodyPr>
          <a:lstStyle/>
          <a:p>
            <a:pPr>
              <a:tabLst>
                <a:tab pos="2774950" algn="l"/>
              </a:tabLst>
            </a:pPr>
            <a:r>
              <a:rPr lang="en-GB" dirty="0"/>
              <a:t>Transformative = 	aims to effect change that reduces power imbalances </a:t>
            </a:r>
            <a:br>
              <a:rPr lang="en-GB" dirty="0"/>
            </a:br>
            <a:r>
              <a:rPr lang="en-GB" dirty="0"/>
              <a:t>	strong ethical focus</a:t>
            </a:r>
            <a:br>
              <a:rPr lang="en-GB" dirty="0"/>
            </a:br>
            <a:r>
              <a:rPr lang="en-GB" dirty="0"/>
              <a:t>	championed by marginalised groups</a:t>
            </a:r>
            <a:br>
              <a:rPr lang="en-GB" dirty="0"/>
            </a:br>
            <a:r>
              <a:rPr lang="en-GB" dirty="0"/>
              <a:t>	subjective and can be lengthy</a:t>
            </a:r>
          </a:p>
        </p:txBody>
      </p:sp>
    </p:spTree>
    <p:extLst>
      <p:ext uri="{BB962C8B-B14F-4D97-AF65-F5344CB8AC3E}">
        <p14:creationId xmlns:p14="http://schemas.microsoft.com/office/powerpoint/2010/main" val="2251651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5524-A3C4-4D35-844A-43ED6D55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Ontology and epistemology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54FA-BCCF-465E-9C4D-7172143B8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8490" cy="3448123"/>
          </a:xfrm>
        </p:spPr>
        <p:txBody>
          <a:bodyPr>
            <a:spAutoFit/>
          </a:bodyPr>
          <a:lstStyle/>
          <a:p>
            <a:pPr>
              <a:tabLst>
                <a:tab pos="2868613" algn="l"/>
              </a:tabLst>
            </a:pPr>
            <a:r>
              <a:rPr lang="en-GB" dirty="0"/>
              <a:t>Methodologies align with specific views of ontology and epistemology</a:t>
            </a:r>
          </a:p>
          <a:p>
            <a:pPr>
              <a:tabLst>
                <a:tab pos="2868613" algn="l"/>
              </a:tabLst>
            </a:pPr>
            <a:r>
              <a:rPr lang="en-GB" dirty="0"/>
              <a:t>Ontology = the ‘study of being’, how is the world viewed?</a:t>
            </a:r>
          </a:p>
          <a:p>
            <a:pPr>
              <a:tabLst>
                <a:tab pos="2868613" algn="l"/>
              </a:tabLst>
            </a:pPr>
            <a:r>
              <a:rPr lang="en-GB" dirty="0"/>
              <a:t>Epistemology = the ‘study of knowledge’, how are things learned?</a:t>
            </a:r>
          </a:p>
          <a:p>
            <a:pPr>
              <a:tabLst>
                <a:tab pos="2868613" algn="l"/>
              </a:tabLst>
            </a:pPr>
            <a:r>
              <a:rPr lang="en-GB" dirty="0"/>
              <a:t>Everyone has their own views on ontology and epistemology</a:t>
            </a:r>
          </a:p>
          <a:p>
            <a:pPr>
              <a:tabLst>
                <a:tab pos="2868613" algn="l"/>
              </a:tabLst>
            </a:pPr>
            <a:r>
              <a:rPr lang="en-GB" dirty="0"/>
              <a:t>Your views will shape your research</a:t>
            </a:r>
          </a:p>
          <a:p>
            <a:pPr>
              <a:tabLst>
                <a:tab pos="2868613" algn="l"/>
              </a:tabLst>
            </a:pPr>
            <a:r>
              <a:rPr lang="en-GB" dirty="0"/>
              <a:t>See Table 4.1 for methodologies mapped against views on ontology, epistemology and methods commonly used</a:t>
            </a:r>
          </a:p>
        </p:txBody>
      </p:sp>
    </p:spTree>
    <p:extLst>
      <p:ext uri="{BB962C8B-B14F-4D97-AF65-F5344CB8AC3E}">
        <p14:creationId xmlns:p14="http://schemas.microsoft.com/office/powerpoint/2010/main" val="2261651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search and Evaluation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6246</TotalTime>
  <Words>749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Poppins</vt:lpstr>
      <vt:lpstr>Poppins Bold</vt:lpstr>
      <vt:lpstr>Poppins Light</vt:lpstr>
      <vt:lpstr>poppins medium</vt:lpstr>
      <vt:lpstr>Office Theme</vt:lpstr>
      <vt:lpstr>Research and Evaluation for Busy Students and Practitioners A Survival Guide | Third Edition</vt:lpstr>
      <vt:lpstr>Chapter 4 Methodologies, Approaches And Theories </vt:lpstr>
      <vt:lpstr>Chapter 4: Methodologies, Approaches And Theories</vt:lpstr>
      <vt:lpstr>Introduction</vt:lpstr>
      <vt:lpstr>Methodologies, methods and approaches</vt:lpstr>
      <vt:lpstr>Common methodologies</vt:lpstr>
      <vt:lpstr>Common methodologies (cont)</vt:lpstr>
      <vt:lpstr>Common methodologies (cont)</vt:lpstr>
      <vt:lpstr>Ontology and epistemology</vt:lpstr>
      <vt:lpstr>Common types of research</vt:lpstr>
      <vt:lpstr>Common types of research  (cont)</vt:lpstr>
      <vt:lpstr>Common types of research  (cont)</vt:lpstr>
      <vt:lpstr>The role of theory</vt:lpstr>
      <vt:lpstr>Theory, research and practice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Research and Evaluation Survival Guide (3rd Edn)</dc:title>
  <dc:creator>Rachell Evans</dc:creator>
  <cp:lastModifiedBy>Jess Augarde</cp:lastModifiedBy>
  <cp:revision>29</cp:revision>
  <dcterms:created xsi:type="dcterms:W3CDTF">2022-01-17T12:50:49Z</dcterms:created>
  <dcterms:modified xsi:type="dcterms:W3CDTF">2022-10-25T13:00:41Z</dcterms:modified>
</cp:coreProperties>
</file>