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4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42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7F3C-DC79-44F1-93E0-B6151BDC7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70FF3-0FCF-46A2-91AB-060EF879E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88E78-764E-452A-A527-72A191C47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95015-A5BD-41A9-A7EB-3CFFDD04E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944EC-3995-4637-9B5C-8352E859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86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CEBA-AE33-42CF-BD12-4F39D0395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CCCFF-8D66-49BF-A7E1-FF0577833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D3F22-1EAC-48B2-A512-ACA6D9D2B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75329-B573-422B-8071-EE1D9C58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AE6CB-2AF5-4512-B8F8-6F20D5C4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78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B58B76-0200-44EC-BA17-A753B410E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82C6-CF59-4369-8686-9FD4B26B1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9E697-6CD7-422A-9C9B-FC12917B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88263-C820-4F7B-9555-87A076477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8B6FF-0F65-4B1D-B6CB-EDBA736E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99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306E7-BA72-45EC-9742-459A8EB2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43F30-CC0C-468F-8E7E-FEACC0A23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74D44-7EB6-40CB-A752-D0C7AD376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A17DD-3F6E-4C46-98C3-1876DB7A7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C3716-A1D4-485E-96D7-7D3266CA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11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28150-F1BB-4BAA-9C3D-32D0F41FF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149EF-965A-4568-AFDD-22B705C16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F9364-A7EB-46D9-B4A8-F933D5E4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18546-B807-4FA8-B08D-CD009A25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1AD90-9759-4247-A17D-AA892136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66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1DB25-F7D9-40DC-86C4-3BEAA74EB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1BCCC-C262-48D6-AB84-BF63DC2BC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B6801-2B80-4F3D-B198-BE9E2B280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0D12B-3A64-4D38-B7E5-DD8F12DC6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F2617-8560-4BAB-9E8B-557FC7D7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1AA62-7AE0-4F91-9F40-22423047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05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FCDA8-15F2-48C2-A228-B49BF92B9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A8A40-78E1-4C9F-ADD0-45ACEC266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A37C5-E9A1-4ED0-A08C-FA56C573B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5158E-CBC4-45E1-8883-4A6E33F33C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4FD8CF-8D2E-42ED-98A5-23D94B73A1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505106-EFF5-44DA-A118-4255702C1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DEE00-E4A9-478C-AF6A-1AE6B85C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40E48D-582D-4783-A9DD-D398CC7A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71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BB0EB-A0BF-4064-B2E3-EF80A72BE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3DB283-BE45-405E-B213-BBED439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ED493-0E27-4C30-B293-4E5EE43C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370D8-A774-4EAC-AB25-E3368B5A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11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599A80-0F6C-4769-A8AF-8D68C0847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7CCB4-D9D3-48C5-BAD0-60AC43A2B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170D7-A9A0-49FA-AABC-E3EA7A90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78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6B1E8-B062-49A2-A46D-605F1C944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2FACD-7BB0-4EA0-BC63-AAB89A245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DA4EB-9972-47D1-B639-6A0074B85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5896E-AFBB-4499-904B-167EB631F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6069C-49EF-4057-AAAF-DFABC604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99471-6807-4187-AF4A-F1346206C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31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55B14-2EE9-47A2-9595-A7355685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AC88C0-C1B0-44BF-8203-911CECC28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6A378-6B49-41F3-8346-4765539AA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6799E-F06E-4C92-936B-B742A171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84AF8-F1E0-48F1-BD3A-028D64A7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972A-0C67-4094-AE5C-F9CA71DAC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95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506EE-9EA2-487D-BE69-981640B6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D369B-4FC3-4EB9-BC2D-D78D9E341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14100-58F9-4A8B-9980-78FAFD94B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8D42C-8304-4070-BAF8-BCD44D848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99606-8D82-4809-ABC1-4AC505B20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78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D6AC-0DD6-4DE8-8542-31928A6B5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296" y="1304381"/>
            <a:ext cx="4762228" cy="3094899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Research and Evaluation for Busy Students and Practitioners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 Survival Guide | Third Edition</a:t>
            </a:r>
            <a:endParaRPr lang="en-GB" sz="40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D4CC3-A580-43CA-9D53-88E388DA6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296" y="4733721"/>
            <a:ext cx="4084864" cy="742519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By Dr Helen Kara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AE9C26-9DB9-DB9E-EC60-48C1B71FC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54" y="5759413"/>
            <a:ext cx="2469116" cy="64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8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7BC73-0120-4174-B449-3DB42D22D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techniques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8724-4314-44A5-9DCC-AAF5477C0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some projects it is necessary/possible to engage with everyone</a:t>
            </a:r>
          </a:p>
          <a:p>
            <a:r>
              <a:rPr lang="en-US" dirty="0"/>
              <a:t>When this is not possible a representative sample used instead</a:t>
            </a:r>
          </a:p>
          <a:p>
            <a:r>
              <a:rPr lang="en-US" dirty="0"/>
              <a:t>When determining sample size consider that some people may have to drop out</a:t>
            </a:r>
          </a:p>
          <a:p>
            <a:r>
              <a:rPr lang="en-US" dirty="0"/>
              <a:t>Sampling used for other factors besides people</a:t>
            </a:r>
          </a:p>
          <a:p>
            <a:r>
              <a:rPr lang="en-US" dirty="0"/>
              <a:t>Prudent to build flexibility into sampling</a:t>
            </a:r>
          </a:p>
          <a:p>
            <a:r>
              <a:rPr lang="en-US" dirty="0"/>
              <a:t>Sometimes sampling continues until ‘saturation’ reached – where no new information arises</a:t>
            </a:r>
          </a:p>
          <a:p>
            <a:r>
              <a:rPr lang="en-GB" dirty="0"/>
              <a:t>Plan your sampling to fit your budget and timeline</a:t>
            </a:r>
          </a:p>
        </p:txBody>
      </p:sp>
    </p:spTree>
    <p:extLst>
      <p:ext uri="{BB962C8B-B14F-4D97-AF65-F5344CB8AC3E}">
        <p14:creationId xmlns:p14="http://schemas.microsoft.com/office/powerpoint/2010/main" val="2523680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F0D01-3D48-452A-B8BF-DA0AADC86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samples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6F8EF-0CD5-436B-B1C5-6AC728B20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61358"/>
          </a:xfrm>
        </p:spPr>
        <p:txBody>
          <a:bodyPr>
            <a:spAutoFit/>
          </a:bodyPr>
          <a:lstStyle/>
          <a:p>
            <a:r>
              <a:rPr lang="en-US" dirty="0"/>
              <a:t>Probability sampling = equal chance of being selected</a:t>
            </a:r>
          </a:p>
          <a:p>
            <a:r>
              <a:rPr lang="en-GB" dirty="0"/>
              <a:t>Sampling frame = list of all members of population and contact details</a:t>
            </a:r>
          </a:p>
          <a:p>
            <a:r>
              <a:rPr lang="en-GB" dirty="0"/>
              <a:t>Use calculator of statistical power to determine sample size</a:t>
            </a:r>
          </a:p>
          <a:p>
            <a:r>
              <a:rPr lang="en-GB" dirty="0"/>
              <a:t>Different types:</a:t>
            </a:r>
          </a:p>
          <a:p>
            <a:pPr lvl="1"/>
            <a:r>
              <a:rPr lang="en-GB" dirty="0"/>
              <a:t>Simple random sampling = u</a:t>
            </a:r>
            <a:r>
              <a:rPr lang="en-US" dirty="0"/>
              <a:t>se random number generator </a:t>
            </a:r>
          </a:p>
          <a:p>
            <a:pPr lvl="1"/>
            <a:r>
              <a:rPr lang="en-US" dirty="0"/>
              <a:t>Systematic sampling = pick first sample at random then at set intervals e.g. every third person on list</a:t>
            </a:r>
          </a:p>
          <a:p>
            <a:pPr lvl="1"/>
            <a:r>
              <a:rPr lang="en-US" dirty="0"/>
              <a:t>Stratified random sampling = divide samples into groups (e.g. male/female) and then random sample within group</a:t>
            </a:r>
          </a:p>
          <a:p>
            <a:r>
              <a:rPr lang="en-GB" dirty="0"/>
              <a:t>Use inferential statistical techniques to calculate how likely it is that your findings could have occurred by chance</a:t>
            </a:r>
          </a:p>
        </p:txBody>
      </p:sp>
    </p:spTree>
    <p:extLst>
      <p:ext uri="{BB962C8B-B14F-4D97-AF65-F5344CB8AC3E}">
        <p14:creationId xmlns:p14="http://schemas.microsoft.com/office/powerpoint/2010/main" val="698671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2F41A-CDE1-4F62-BB3F-B027177A5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Non-probability samples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26D7D-ADAA-40F3-AF72-A7902D068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in cases where don’t have contacts for whole population</a:t>
            </a:r>
          </a:p>
          <a:p>
            <a:r>
              <a:rPr lang="en-US" dirty="0"/>
              <a:t>More common in qualitative research than quantitative</a:t>
            </a:r>
          </a:p>
          <a:p>
            <a:r>
              <a:rPr lang="en-US" dirty="0"/>
              <a:t>Larger sample size not necessarily better</a:t>
            </a:r>
          </a:p>
          <a:p>
            <a:r>
              <a:rPr lang="en-US" dirty="0"/>
              <a:t>Many different types (see book for details) e.g.:</a:t>
            </a:r>
          </a:p>
          <a:p>
            <a:pPr lvl="1"/>
            <a:r>
              <a:rPr lang="en-US" dirty="0"/>
              <a:t>Convenience sampling</a:t>
            </a:r>
          </a:p>
          <a:p>
            <a:pPr lvl="1"/>
            <a:r>
              <a:rPr lang="en-US" dirty="0"/>
              <a:t>Quota sampling</a:t>
            </a:r>
          </a:p>
          <a:p>
            <a:pPr lvl="1"/>
            <a:r>
              <a:rPr lang="en-US" dirty="0"/>
              <a:t>Purposive sampling</a:t>
            </a:r>
          </a:p>
          <a:p>
            <a:pPr lvl="1"/>
            <a:r>
              <a:rPr lang="en-US" dirty="0"/>
              <a:t>Snowball sampling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674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E2E8-E158-4458-AF6D-D73B3C4BB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evidence?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E62F6-DDD0-4751-A845-782A000FB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Anecdotal evidence is considered weakest but …</a:t>
            </a:r>
          </a:p>
          <a:p>
            <a:r>
              <a:rPr lang="en-US" dirty="0"/>
              <a:t>Many anecdotes supporting a single view is strong evidence</a:t>
            </a:r>
          </a:p>
          <a:p>
            <a:r>
              <a:rPr lang="en-US" dirty="0"/>
              <a:t>Single anecdotes useful to illustrate points</a:t>
            </a:r>
          </a:p>
          <a:p>
            <a:r>
              <a:rPr lang="en-GB" dirty="0"/>
              <a:t>Anecdotal evidence is stronger if supported by other evidence e.g. documental, numerical data etc.</a:t>
            </a:r>
          </a:p>
          <a:p>
            <a:r>
              <a:rPr lang="en-GB" dirty="0"/>
              <a:t>Hierarchy of evidence – randomised double-blind controlled trials top, anecdotal bottom</a:t>
            </a:r>
          </a:p>
          <a:p>
            <a:r>
              <a:rPr lang="en-GB" dirty="0"/>
              <a:t>Seek the evidence that best fits your research question</a:t>
            </a:r>
          </a:p>
        </p:txBody>
      </p:sp>
    </p:spTree>
    <p:extLst>
      <p:ext uri="{BB962C8B-B14F-4D97-AF65-F5344CB8AC3E}">
        <p14:creationId xmlns:p14="http://schemas.microsoft.com/office/powerpoint/2010/main" val="2013139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87C25-0720-45C4-9D7C-BC4A43C10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proposal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B34D5-6579-44F4-8D71-42984889F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Proposal = </a:t>
            </a:r>
            <a:r>
              <a:rPr lang="en-GB" dirty="0"/>
              <a:t>short document explaining what you will investigate and why, and how</a:t>
            </a:r>
          </a:p>
          <a:p>
            <a:r>
              <a:rPr lang="en-GB" dirty="0"/>
              <a:t>May be essential (e.g. to gain funding) but if not still very useful</a:t>
            </a:r>
          </a:p>
          <a:p>
            <a:r>
              <a:rPr lang="en-GB" dirty="0"/>
              <a:t>Proposal adds credibility, good for planning and communication</a:t>
            </a:r>
          </a:p>
          <a:p>
            <a:r>
              <a:rPr lang="en-GB" dirty="0"/>
              <a:t>Should be SMART – simple, measurable, achievable, realistic and targeted</a:t>
            </a:r>
          </a:p>
          <a:p>
            <a:r>
              <a:rPr lang="en-GB" dirty="0"/>
              <a:t>See book for list of contents for proposals</a:t>
            </a:r>
          </a:p>
          <a:p>
            <a:r>
              <a:rPr lang="en-GB" dirty="0"/>
              <a:t>Keep language clear and concise</a:t>
            </a:r>
          </a:p>
          <a:p>
            <a:r>
              <a:rPr lang="en-GB" dirty="0"/>
              <a:t>Time spent on proposal is time well spent</a:t>
            </a:r>
          </a:p>
        </p:txBody>
      </p:sp>
    </p:spTree>
    <p:extLst>
      <p:ext uri="{BB962C8B-B14F-4D97-AF65-F5344CB8AC3E}">
        <p14:creationId xmlns:p14="http://schemas.microsoft.com/office/powerpoint/2010/main" val="407085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4AA5-92D3-4F92-AE45-A1CFF20FF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funders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46D29-60AB-4939-8C06-EB55270DE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Funders for social research include (but not limited to): </a:t>
            </a:r>
            <a:r>
              <a:rPr lang="en-GB" dirty="0"/>
              <a:t>local and national government departments, charitable trusts, research bodies and research councils </a:t>
            </a:r>
          </a:p>
          <a:p>
            <a:r>
              <a:rPr lang="en-GB" dirty="0"/>
              <a:t>See book for useful links</a:t>
            </a:r>
          </a:p>
          <a:p>
            <a:r>
              <a:rPr lang="en-GB" dirty="0"/>
              <a:t>You will need a good proposal!</a:t>
            </a:r>
          </a:p>
          <a:p>
            <a:r>
              <a:rPr lang="en-GB" dirty="0"/>
              <a:t>Follow application process meticulously</a:t>
            </a:r>
          </a:p>
        </p:txBody>
      </p:sp>
    </p:spTree>
    <p:extLst>
      <p:ext uri="{BB962C8B-B14F-4D97-AF65-F5344CB8AC3E}">
        <p14:creationId xmlns:p14="http://schemas.microsoft.com/office/powerpoint/2010/main" val="789291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903BE3-88B6-A7EC-AEF4-12AA3B803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015" y="2871167"/>
            <a:ext cx="4285859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34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EFC0-14B4-CA1C-82D6-0EB09741F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280" y="1277200"/>
            <a:ext cx="5750560" cy="353568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Poppins Light" panose="00000400000000000000" pitchFamily="2" charset="0"/>
                <a:cs typeface="Poppins Light" panose="00000400000000000000" pitchFamily="2" charset="0"/>
              </a:rPr>
              <a:t>Chapter 5</a:t>
            </a:r>
            <a:br>
              <a:rPr lang="en-US" dirty="0"/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Topics and Proposals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286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23006-FB07-43EB-8945-9590685E3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5: Topics and Proposals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80DED-34CA-4C48-99CD-F71227F1B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8226"/>
            <a:ext cx="4574628" cy="3060325"/>
          </a:xfrm>
        </p:spPr>
        <p:txBody>
          <a:bodyPr wrap="square">
            <a:spAutoFit/>
          </a:bodyPr>
          <a:lstStyle/>
          <a:p>
            <a:r>
              <a:rPr lang="en-US" dirty="0"/>
              <a:t>Introduction	</a:t>
            </a:r>
          </a:p>
          <a:p>
            <a:r>
              <a:rPr lang="en-US" dirty="0"/>
              <a:t>Choosing a topic</a:t>
            </a:r>
          </a:p>
          <a:p>
            <a:r>
              <a:rPr lang="en-US" dirty="0"/>
              <a:t>Refining a topic</a:t>
            </a:r>
          </a:p>
          <a:p>
            <a:r>
              <a:rPr lang="en-US" dirty="0"/>
              <a:t>From question to data</a:t>
            </a:r>
          </a:p>
          <a:p>
            <a:r>
              <a:rPr lang="en-US" dirty="0"/>
              <a:t>How much data?</a:t>
            </a:r>
          </a:p>
          <a:p>
            <a:r>
              <a:rPr lang="en-US" dirty="0"/>
              <a:t>Qualitative or quantitative?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07512A-E1E6-4A0D-A58C-99705EA94A8E}"/>
              </a:ext>
            </a:extLst>
          </p:cNvPr>
          <p:cNvSpPr txBox="1">
            <a:spLocks/>
          </p:cNvSpPr>
          <p:nvPr/>
        </p:nvSpPr>
        <p:spPr>
          <a:xfrm>
            <a:off x="5328744" y="1968226"/>
            <a:ext cx="5780689" cy="324755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Sampling techniques</a:t>
            </a:r>
          </a:p>
          <a:p>
            <a:r>
              <a:rPr lang="en-US" sz="2400" dirty="0"/>
              <a:t>Probability samples</a:t>
            </a:r>
          </a:p>
          <a:p>
            <a:r>
              <a:rPr lang="en-US" sz="2400" dirty="0"/>
              <a:t>Non-probability samples</a:t>
            </a:r>
          </a:p>
          <a:p>
            <a:r>
              <a:rPr lang="en-US" sz="2400" dirty="0"/>
              <a:t>What is evidence?</a:t>
            </a:r>
          </a:p>
          <a:p>
            <a:r>
              <a:rPr lang="en-US" sz="2400" dirty="0"/>
              <a:t>Writing a proposal</a:t>
            </a:r>
          </a:p>
          <a:p>
            <a:r>
              <a:rPr lang="en-US" sz="2400" dirty="0"/>
              <a:t>Research funders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4168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AF3AE-1253-49B4-B788-A31979A69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42CA2-8635-4938-82CC-3ABD5405F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rush into research</a:t>
            </a:r>
          </a:p>
          <a:p>
            <a:r>
              <a:rPr lang="en-US" dirty="0"/>
              <a:t>Spend time to plan carefully!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39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0D12-93F6-4FAB-8457-22CE60ACE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topic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01408-4D13-48BC-8E03-9863C8638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can, choose your own topic</a:t>
            </a:r>
          </a:p>
          <a:p>
            <a:r>
              <a:rPr lang="en-US" dirty="0"/>
              <a:t>Your passion will motivate you throughout the research</a:t>
            </a:r>
          </a:p>
          <a:p>
            <a:r>
              <a:rPr lang="en-GB" dirty="0"/>
              <a:t>If you can’t choose your topic, try to focus on the positive outcomes</a:t>
            </a:r>
          </a:p>
          <a:p>
            <a:r>
              <a:rPr lang="en-GB" dirty="0"/>
              <a:t>Can you access extra support, time or other resources?</a:t>
            </a:r>
          </a:p>
          <a:p>
            <a:r>
              <a:rPr lang="en-GB" dirty="0"/>
              <a:t>Can you use existing data?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095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9B264-1597-43E6-9119-26E9DA31A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Refining a topic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7D30D-FC5E-4BC1-898A-57F7F291E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of your topic as a landscape – what will you focus on?</a:t>
            </a:r>
          </a:p>
          <a:p>
            <a:r>
              <a:rPr lang="en-US" dirty="0"/>
              <a:t>Use reading, writing and thinking iteratively to develop your research question</a:t>
            </a:r>
          </a:p>
          <a:p>
            <a:r>
              <a:rPr lang="en-US" dirty="0"/>
              <a:t>Move from concepts (success, effectiveness) into defined measurable variables</a:t>
            </a:r>
          </a:p>
          <a:p>
            <a:r>
              <a:rPr lang="en-GB" dirty="0"/>
              <a:t>Time spent at this stage can save time later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005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A5166-6519-4F20-9E52-A7CA528E4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question to data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55EA4-D7E0-4ADB-B671-B72BDD6EF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your research question to develop your data collection methods</a:t>
            </a:r>
          </a:p>
          <a:p>
            <a:r>
              <a:rPr lang="en-GB" dirty="0"/>
              <a:t>Use Chapters 8, 9 and 10 to identify methods</a:t>
            </a:r>
          </a:p>
          <a:p>
            <a:r>
              <a:rPr lang="en-GB" dirty="0"/>
              <a:t>Again, use reading, writing and thinking to decide on your methods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054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A7256-31AE-4BE1-A1FF-35DADF569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data?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E7A93-770F-4DAC-A7BA-8B5545BC8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data is not necessarily better</a:t>
            </a:r>
          </a:p>
          <a:p>
            <a:r>
              <a:rPr lang="en-US" dirty="0"/>
              <a:t>You probably need less than you think</a:t>
            </a:r>
          </a:p>
          <a:p>
            <a:r>
              <a:rPr lang="en-US" dirty="0"/>
              <a:t>Some of the largest surveys based on as little as 0.001% sample size</a:t>
            </a:r>
          </a:p>
          <a:p>
            <a:r>
              <a:rPr lang="en-US" dirty="0"/>
              <a:t>Sometimes you can answer your research question only partially</a:t>
            </a:r>
          </a:p>
          <a:p>
            <a:r>
              <a:rPr lang="en-US" dirty="0"/>
              <a:t>Many factors besides data affect outcomes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52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839E2-058A-434E-ABEE-A30F5701E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or quantitative?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5AF3D-B8BC-43C7-B60D-7EFC6FC8D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Projects often use both (mixed methods)</a:t>
            </a:r>
          </a:p>
          <a:p>
            <a:r>
              <a:rPr lang="en-US" dirty="0"/>
              <a:t>Quantitative = based on numbers</a:t>
            </a:r>
          </a:p>
          <a:p>
            <a:r>
              <a:rPr lang="en-US" dirty="0"/>
              <a:t>Qualitative = based on writing, pictures, video, audio etc.</a:t>
            </a:r>
          </a:p>
          <a:p>
            <a:r>
              <a:rPr lang="en-US" dirty="0"/>
              <a:t>See chapter text for qualitative and quantitative data terminology</a:t>
            </a:r>
          </a:p>
          <a:p>
            <a:r>
              <a:rPr lang="en-GB" dirty="0"/>
              <a:t>As a researcher you need to use/understand both types</a:t>
            </a:r>
          </a:p>
        </p:txBody>
      </p:sp>
    </p:spTree>
    <p:extLst>
      <p:ext uri="{BB962C8B-B14F-4D97-AF65-F5344CB8AC3E}">
        <p14:creationId xmlns:p14="http://schemas.microsoft.com/office/powerpoint/2010/main" val="703107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search and Evaluation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6246</TotalTime>
  <Words>722</Words>
  <Application>Microsoft Office PowerPoint</Application>
  <PresentationFormat>Widescreen</PresentationFormat>
  <Paragraphs>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Poppins</vt:lpstr>
      <vt:lpstr>Poppins Bold</vt:lpstr>
      <vt:lpstr>Poppins Light</vt:lpstr>
      <vt:lpstr>poppins medium</vt:lpstr>
      <vt:lpstr>Office Theme</vt:lpstr>
      <vt:lpstr>Research and Evaluation for Busy Students and Practitioners A Survival Guide | Third Edition</vt:lpstr>
      <vt:lpstr>Chapter 5 Topics and Proposals </vt:lpstr>
      <vt:lpstr>Chapter 5: Topics and Proposals</vt:lpstr>
      <vt:lpstr>Introduction</vt:lpstr>
      <vt:lpstr>Choosing a topic</vt:lpstr>
      <vt:lpstr>Refining a topic</vt:lpstr>
      <vt:lpstr>From question to data</vt:lpstr>
      <vt:lpstr>How much data?</vt:lpstr>
      <vt:lpstr>Qualitative or quantitative?</vt:lpstr>
      <vt:lpstr>Sampling techniques</vt:lpstr>
      <vt:lpstr>Probability samples</vt:lpstr>
      <vt:lpstr>Non-probability samples</vt:lpstr>
      <vt:lpstr>What is evidence?</vt:lpstr>
      <vt:lpstr>Writing a proposal</vt:lpstr>
      <vt:lpstr>Research funders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Research and Evaluation Survival Guide (3rd Edn)</dc:title>
  <dc:creator>Rachell Evans</dc:creator>
  <cp:lastModifiedBy>Jess Augarde</cp:lastModifiedBy>
  <cp:revision>29</cp:revision>
  <dcterms:created xsi:type="dcterms:W3CDTF">2022-01-17T12:50:49Z</dcterms:created>
  <dcterms:modified xsi:type="dcterms:W3CDTF">2022-10-25T13:00:59Z</dcterms:modified>
</cp:coreProperties>
</file>