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42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7F3C-DC79-44F1-93E0-B6151BDC7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70FF3-0FCF-46A2-91AB-060EF879E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88E78-764E-452A-A527-72A191C4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95015-A5BD-41A9-A7EB-3CFFDD04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944EC-3995-4637-9B5C-8352E859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86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CEBA-AE33-42CF-BD12-4F39D039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CCCFF-8D66-49BF-A7E1-FF0577833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D3F22-1EAC-48B2-A512-ACA6D9D2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75329-B573-422B-8071-EE1D9C58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AE6CB-2AF5-4512-B8F8-6F20D5C4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78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B58B76-0200-44EC-BA17-A753B410E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82C6-CF59-4369-8686-9FD4B26B1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9E697-6CD7-422A-9C9B-FC12917B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8263-C820-4F7B-9555-87A07647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8B6FF-0F65-4B1D-B6CB-EDBA736E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99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06E7-BA72-45EC-9742-459A8EB2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43F30-CC0C-468F-8E7E-FEACC0A23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74D44-7EB6-40CB-A752-D0C7AD37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A17DD-3F6E-4C46-98C3-1876DB7A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3716-A1D4-485E-96D7-7D3266CA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11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8150-F1BB-4BAA-9C3D-32D0F41F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149EF-965A-4568-AFDD-22B705C16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F9364-A7EB-46D9-B4A8-F933D5E4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18546-B807-4FA8-B08D-CD009A25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1AD90-9759-4247-A17D-AA892136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66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DB25-F7D9-40DC-86C4-3BEAA74E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BCCC-C262-48D6-AB84-BF63DC2BC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B6801-2B80-4F3D-B198-BE9E2B280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0D12B-3A64-4D38-B7E5-DD8F12DC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F2617-8560-4BAB-9E8B-557FC7D7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1AA62-7AE0-4F91-9F40-22423047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05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CDA8-15F2-48C2-A228-B49BF92B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A8A40-78E1-4C9F-ADD0-45ACEC266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A37C5-E9A1-4ED0-A08C-FA56C573B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5158E-CBC4-45E1-8883-4A6E33F33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FD8CF-8D2E-42ED-98A5-23D94B73A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05106-EFF5-44DA-A118-4255702C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DEE00-E4A9-478C-AF6A-1AE6B85C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0E48D-582D-4783-A9DD-D398CC7A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71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B0EB-A0BF-4064-B2E3-EF80A72B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DB283-BE45-405E-B213-BBED439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ED493-0E27-4C30-B293-4E5EE43C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370D8-A774-4EAC-AB25-E3368B5A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11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99A80-0F6C-4769-A8AF-8D68C084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7CCB4-D9D3-48C5-BAD0-60AC43A2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170D7-A9A0-49FA-AABC-E3EA7A90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78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B1E8-B062-49A2-A46D-605F1C94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FACD-7BB0-4EA0-BC63-AAB89A245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DA4EB-9972-47D1-B639-6A0074B85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5896E-AFBB-4499-904B-167EB631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6069C-49EF-4057-AAAF-DFABC604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99471-6807-4187-AF4A-F1346206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31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55B14-2EE9-47A2-9595-A7355685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AC88C0-C1B0-44BF-8203-911CECC28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6A378-6B49-41F3-8346-4765539AA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6799E-F06E-4C92-936B-B742A171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84AF8-F1E0-48F1-BD3A-028D64A7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972A-0C67-4094-AE5C-F9CA71DA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95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506EE-9EA2-487D-BE69-981640B6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D369B-4FC3-4EB9-BC2D-D78D9E341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14100-58F9-4A8B-9980-78FAFD94B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8D42C-8304-4070-BAF8-BCD44D848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99606-8D82-4809-ABC1-4AC505B20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7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D6AC-0DD6-4DE8-8542-31928A6B5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296" y="1304381"/>
            <a:ext cx="4762228" cy="3094899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Research and Evaluation for Busy Students and Practitioners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 Survival Guide | Third Edition</a:t>
            </a:r>
            <a:endParaRPr lang="en-GB" sz="40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D4CC3-A580-43CA-9D53-88E388DA6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296" y="4733721"/>
            <a:ext cx="4084864" cy="74251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By Dr Helen Kara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AE9C26-9DB9-DB9E-EC60-48C1B71FC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54" y="5759413"/>
            <a:ext cx="2469116" cy="6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8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5A66C-0B91-469B-B0CF-40201C3C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CD159-103A-4FD5-A695-F3DD72AEE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You should show that you have read, considered, understood and made connections with the relevant academic literature </a:t>
            </a:r>
          </a:p>
          <a:p>
            <a:r>
              <a:rPr lang="en-GB" dirty="0"/>
              <a:t>Use your own perspective to create fresh ideas/angles</a:t>
            </a:r>
          </a:p>
          <a:p>
            <a:r>
              <a:rPr lang="en-GB" dirty="0"/>
              <a:t>For broad or long-term topics use documented selection criteria to narrow your search</a:t>
            </a:r>
          </a:p>
          <a:p>
            <a:r>
              <a:rPr lang="en-GB" dirty="0"/>
              <a:t>For narrow or recent topics think beyond boundaries to extend search</a:t>
            </a:r>
          </a:p>
          <a:p>
            <a:r>
              <a:rPr lang="en-GB" dirty="0"/>
              <a:t>It’s up to you to decide whether something is relevant to your research!</a:t>
            </a:r>
          </a:p>
        </p:txBody>
      </p:sp>
    </p:spTree>
    <p:extLst>
      <p:ext uri="{BB962C8B-B14F-4D97-AF65-F5344CB8AC3E}">
        <p14:creationId xmlns:p14="http://schemas.microsoft.com/office/powerpoint/2010/main" val="380694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08D2-CD79-47D6-A0A5-6E06EC1D9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libraries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6B74C-E440-45D5-BDD8-0C162AAB6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librarians – they are there to help!</a:t>
            </a:r>
          </a:p>
          <a:p>
            <a:r>
              <a:rPr lang="en-US" dirty="0"/>
              <a:t>Don’t underestimate local and regional libraries</a:t>
            </a:r>
          </a:p>
          <a:p>
            <a:r>
              <a:rPr lang="en-US" dirty="0"/>
              <a:t>National libraries very useful but may have to access via your local library</a:t>
            </a:r>
          </a:p>
          <a:p>
            <a:r>
              <a:rPr lang="en-US" dirty="0"/>
              <a:t>More and more online resources each year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805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1139-6C4B-4B95-8970-709E875C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notes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2F766-419F-488D-81A1-9D8BD538B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Essential!</a:t>
            </a:r>
          </a:p>
          <a:p>
            <a:r>
              <a:rPr lang="en-US" dirty="0"/>
              <a:t>Electronic notes are easier to search than hard copy</a:t>
            </a:r>
          </a:p>
          <a:p>
            <a:r>
              <a:rPr lang="en-GB" dirty="0"/>
              <a:t>Visual learners may create mind-maps, flow charts – software is available</a:t>
            </a:r>
          </a:p>
          <a:p>
            <a:r>
              <a:rPr lang="en-GB" dirty="0"/>
              <a:t>Categorise your sources e.g. political stance, geographical location, time of writing etc.</a:t>
            </a:r>
          </a:p>
          <a:p>
            <a:r>
              <a:rPr lang="en-US" dirty="0"/>
              <a:t>Reading, note-making and writing are iterative and help develop your thinking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398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0A6F-60BE-403D-AD9D-C73A92AE7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stop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E03CF-36E7-4241-AE99-1B18AF6DB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2159" cy="4351338"/>
          </a:xfrm>
        </p:spPr>
        <p:txBody>
          <a:bodyPr>
            <a:normAutofit/>
          </a:bodyPr>
          <a:lstStyle/>
          <a:p>
            <a:r>
              <a:rPr lang="en-US" dirty="0"/>
              <a:t>Most reading at start of research but continues throughout</a:t>
            </a:r>
          </a:p>
          <a:p>
            <a:r>
              <a:rPr lang="en-US" dirty="0"/>
              <a:t>Stop when you are not finding anything new</a:t>
            </a:r>
          </a:p>
          <a:p>
            <a:r>
              <a:rPr lang="en-US" dirty="0"/>
              <a:t>Stop when you are confident you have developed your own view on the issue</a:t>
            </a:r>
          </a:p>
          <a:p>
            <a:r>
              <a:rPr lang="en-US" dirty="0"/>
              <a:t>See book for list of contents for document/literature review</a:t>
            </a:r>
          </a:p>
          <a:p>
            <a:r>
              <a:rPr lang="en-US" dirty="0"/>
              <a:t>Use clear and concise language</a:t>
            </a:r>
          </a:p>
          <a:p>
            <a:r>
              <a:rPr lang="en-US" dirty="0"/>
              <a:t>Be analytic and interpretative</a:t>
            </a:r>
          </a:p>
          <a:p>
            <a:r>
              <a:rPr lang="en-US" dirty="0"/>
              <a:t>Extract arguments from the texts and make the case for your own view </a:t>
            </a:r>
          </a:p>
          <a:p>
            <a:r>
              <a:rPr lang="en-US" dirty="0"/>
              <a:t>Ask your peers, supervisors, mentors to review your review</a:t>
            </a:r>
          </a:p>
        </p:txBody>
      </p:sp>
    </p:spTree>
    <p:extLst>
      <p:ext uri="{BB962C8B-B14F-4D97-AF65-F5344CB8AC3E}">
        <p14:creationId xmlns:p14="http://schemas.microsoft.com/office/powerpoint/2010/main" val="997255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903BE3-88B6-A7EC-AEF4-12AA3B80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503" y="2871167"/>
            <a:ext cx="4285859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9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80" y="1277199"/>
            <a:ext cx="5750560" cy="3356945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7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Background Research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00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C4C2-4FAC-4879-8A73-4F79DA16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7: Background Research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9803-DF11-4154-AE08-485F427A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6986" cy="4351338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Document or literature review?</a:t>
            </a:r>
          </a:p>
          <a:p>
            <a:r>
              <a:rPr lang="en-US" dirty="0"/>
              <a:t>Record-keeping</a:t>
            </a:r>
          </a:p>
          <a:p>
            <a:r>
              <a:rPr lang="en-US" dirty="0"/>
              <a:t>Critical and strategic reading</a:t>
            </a:r>
          </a:p>
          <a:p>
            <a:r>
              <a:rPr lang="en-US" dirty="0"/>
              <a:t>Academic journal articles</a:t>
            </a: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81D5AB-97AE-47E0-A7C8-F2DE89AC4F5D}"/>
              </a:ext>
            </a:extLst>
          </p:cNvPr>
          <p:cNvSpPr txBox="1">
            <a:spLocks/>
          </p:cNvSpPr>
          <p:nvPr/>
        </p:nvSpPr>
        <p:spPr>
          <a:xfrm>
            <a:off x="6182684" y="1820374"/>
            <a:ext cx="54469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Document review</a:t>
            </a:r>
          </a:p>
          <a:p>
            <a:r>
              <a:rPr lang="en-US" dirty="0"/>
              <a:t>Literature review</a:t>
            </a:r>
          </a:p>
          <a:p>
            <a:r>
              <a:rPr lang="en-US" dirty="0"/>
              <a:t>Using libraries</a:t>
            </a:r>
          </a:p>
          <a:p>
            <a:r>
              <a:rPr lang="en-US" dirty="0"/>
              <a:t>Making notes </a:t>
            </a:r>
          </a:p>
          <a:p>
            <a:r>
              <a:rPr lang="en-US" dirty="0"/>
              <a:t>When to stop!</a:t>
            </a:r>
          </a:p>
        </p:txBody>
      </p:sp>
    </p:spTree>
    <p:extLst>
      <p:ext uri="{BB962C8B-B14F-4D97-AF65-F5344CB8AC3E}">
        <p14:creationId xmlns:p14="http://schemas.microsoft.com/office/powerpoint/2010/main" val="332555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6AD47-A808-46DF-BBE0-5931804A1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18E07-2310-49C0-B3B8-F56FD7BAC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every project will benefit from background research</a:t>
            </a:r>
          </a:p>
          <a:p>
            <a:r>
              <a:rPr lang="en-US" dirty="0"/>
              <a:t>For some projects it is essential</a:t>
            </a:r>
          </a:p>
          <a:p>
            <a:r>
              <a:rPr lang="en-US" dirty="0"/>
              <a:t>Provides context</a:t>
            </a:r>
          </a:p>
          <a:p>
            <a:r>
              <a:rPr lang="en-GB" dirty="0"/>
              <a:t>Usually done early on but can be at any stage</a:t>
            </a:r>
          </a:p>
        </p:txBody>
      </p:sp>
    </p:spTree>
    <p:extLst>
      <p:ext uri="{BB962C8B-B14F-4D97-AF65-F5344CB8AC3E}">
        <p14:creationId xmlns:p14="http://schemas.microsoft.com/office/powerpoint/2010/main" val="420751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DAABE-1CCE-4522-98CC-B9844668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or literature review?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B4E8E-79A7-4ED7-8880-E23DDA11B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Literature review for postgraduate academic study, review informs research question</a:t>
            </a:r>
          </a:p>
          <a:p>
            <a:r>
              <a:rPr lang="en-US" dirty="0"/>
              <a:t>Document review for workplace research, research question informs review</a:t>
            </a:r>
          </a:p>
          <a:p>
            <a:r>
              <a:rPr lang="en-US" dirty="0"/>
              <a:t>Explore outside of your area of expertise</a:t>
            </a:r>
          </a:p>
          <a:p>
            <a:r>
              <a:rPr lang="en-US" dirty="0"/>
              <a:t>‘Grey’ literature = reports/research not formally published</a:t>
            </a:r>
          </a:p>
          <a:p>
            <a:r>
              <a:rPr lang="en-US" dirty="0"/>
              <a:t>Ephemera = zines, leaflets, social media posts</a:t>
            </a:r>
          </a:p>
          <a:p>
            <a:r>
              <a:rPr lang="en-US" dirty="0"/>
              <a:t>Set boundaries</a:t>
            </a:r>
          </a:p>
        </p:txBody>
      </p:sp>
    </p:spTree>
    <p:extLst>
      <p:ext uri="{BB962C8B-B14F-4D97-AF65-F5344CB8AC3E}">
        <p14:creationId xmlns:p14="http://schemas.microsoft.com/office/powerpoint/2010/main" val="334077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3A82-6576-4DCC-9DE8-FB682357A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Record-keeping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CF4C2-0307-4B9D-B8EA-CE0CA6805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798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Keep a record of:</a:t>
            </a:r>
          </a:p>
          <a:p>
            <a:pPr lvl="1"/>
            <a:r>
              <a:rPr lang="en-US" dirty="0"/>
              <a:t>Title, date and publisher of document/literature</a:t>
            </a:r>
          </a:p>
          <a:p>
            <a:pPr lvl="1"/>
            <a:r>
              <a:rPr lang="en-US" dirty="0"/>
              <a:t>Where you found it</a:t>
            </a:r>
          </a:p>
          <a:p>
            <a:pPr lvl="1"/>
            <a:r>
              <a:rPr lang="en-US" dirty="0"/>
              <a:t>How it relates to your research</a:t>
            </a:r>
          </a:p>
          <a:p>
            <a:pPr lvl="1"/>
            <a:r>
              <a:rPr lang="en-US" dirty="0"/>
              <a:t>Notes on content</a:t>
            </a:r>
          </a:p>
          <a:p>
            <a:pPr lvl="1"/>
            <a:r>
              <a:rPr lang="en-US" dirty="0"/>
              <a:t>Potential quotes</a:t>
            </a:r>
          </a:p>
          <a:p>
            <a:r>
              <a:rPr lang="en-GB" dirty="0"/>
              <a:t>Making a grid, table or spreadsheet can help</a:t>
            </a:r>
          </a:p>
          <a:p>
            <a:r>
              <a:rPr lang="en-GB" dirty="0"/>
              <a:t>See Figure 7.1 in book for example grid and suggested list of contents</a:t>
            </a:r>
          </a:p>
          <a:p>
            <a:r>
              <a:rPr lang="en-GB" dirty="0"/>
              <a:t>Planning and filing are good practice</a:t>
            </a:r>
          </a:p>
          <a:p>
            <a:r>
              <a:rPr lang="en-GB" dirty="0"/>
              <a:t>Can use computer software</a:t>
            </a:r>
          </a:p>
        </p:txBody>
      </p:sp>
    </p:spTree>
    <p:extLst>
      <p:ext uri="{BB962C8B-B14F-4D97-AF65-F5344CB8AC3E}">
        <p14:creationId xmlns:p14="http://schemas.microsoft.com/office/powerpoint/2010/main" val="125122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19EA8-5FC3-4A4F-A756-AB3503866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and strategic reading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36FD3-6CD8-4B6D-9B4D-90100A635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1519"/>
          </a:xfrm>
        </p:spPr>
        <p:txBody>
          <a:bodyPr>
            <a:spAutoFit/>
          </a:bodyPr>
          <a:lstStyle/>
          <a:p>
            <a:r>
              <a:rPr lang="en-US" dirty="0"/>
              <a:t>Emotions, choices and backgrounds of writers, editors and readers can influence understanding</a:t>
            </a:r>
          </a:p>
          <a:p>
            <a:r>
              <a:rPr lang="en-GB" dirty="0"/>
              <a:t>If writing is impenetrable you don’t have to read it!</a:t>
            </a:r>
          </a:p>
          <a:p>
            <a:r>
              <a:rPr lang="en-GB" dirty="0"/>
              <a:t>What is written is not always true, useful or correct</a:t>
            </a:r>
          </a:p>
          <a:p>
            <a:r>
              <a:rPr lang="en-GB" dirty="0"/>
              <a:t>Critical reading uses analysis and assessment of document, examines context and original intentions of writer</a:t>
            </a:r>
          </a:p>
          <a:p>
            <a:r>
              <a:rPr lang="en-GB" dirty="0"/>
              <a:t>Strategic reading concentrates on what is relevant – read abstracts, summaries, introductions to get a feel before reading whole document</a:t>
            </a:r>
          </a:p>
          <a:p>
            <a:r>
              <a:rPr lang="en-GB" dirty="0"/>
              <a:t>Use encyclopaedias and dictionaries but read these critically too!</a:t>
            </a:r>
          </a:p>
        </p:txBody>
      </p:sp>
    </p:spTree>
    <p:extLst>
      <p:ext uri="{BB962C8B-B14F-4D97-AF65-F5344CB8AC3E}">
        <p14:creationId xmlns:p14="http://schemas.microsoft.com/office/powerpoint/2010/main" val="224279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387E-DFAB-4D69-9D7B-D1D21517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journal articles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74B1E-23A5-42A9-AD85-6DE17201A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resource for researchers</a:t>
            </a:r>
          </a:p>
          <a:p>
            <a:r>
              <a:rPr lang="en-US" dirty="0"/>
              <a:t>Use Athens service if you can or…</a:t>
            </a:r>
          </a:p>
          <a:p>
            <a:r>
              <a:rPr lang="en-US" dirty="0"/>
              <a:t>Look for open access resources</a:t>
            </a:r>
          </a:p>
          <a:p>
            <a:r>
              <a:rPr lang="en-US" dirty="0"/>
              <a:t>See book for other useful sources e.g. Directory of Open Access Journals, </a:t>
            </a:r>
            <a:r>
              <a:rPr lang="en-GB" dirty="0"/>
              <a:t>Registry of Open Access Repositories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26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BAA17-3AE1-42E1-AD60-4897E47E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review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73037-72EA-47E3-B6D2-A65147513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Documents include </a:t>
            </a:r>
            <a:r>
              <a:rPr lang="en-GB" dirty="0"/>
              <a:t>letters, diaries, brochures, leaflets, webpages, newspaper or magazine articles, and extracts from social media sites</a:t>
            </a:r>
            <a:endParaRPr lang="en-US" dirty="0"/>
          </a:p>
          <a:p>
            <a:r>
              <a:rPr lang="en-US" dirty="0"/>
              <a:t>Many documents are available electronically so use search function to find relevant sections</a:t>
            </a:r>
          </a:p>
          <a:p>
            <a:r>
              <a:rPr lang="en-GB" dirty="0"/>
              <a:t>Use copy and paste to keep relevant sections and keep a record</a:t>
            </a:r>
          </a:p>
          <a:p>
            <a:r>
              <a:rPr lang="en-GB" dirty="0"/>
              <a:t>Analysis involves careful reading, note-making and thought</a:t>
            </a:r>
          </a:p>
          <a:p>
            <a:r>
              <a:rPr lang="en-GB" dirty="0"/>
              <a:t>Remember to document your searches – where, when, how</a:t>
            </a:r>
          </a:p>
          <a:p>
            <a:r>
              <a:rPr lang="en-GB" dirty="0"/>
              <a:t>Document review is generally ‘qualitative’ but can include a quantitative element in analysis e.g. number of times subject appears</a:t>
            </a:r>
          </a:p>
        </p:txBody>
      </p:sp>
    </p:spTree>
    <p:extLst>
      <p:ext uri="{BB962C8B-B14F-4D97-AF65-F5344CB8AC3E}">
        <p14:creationId xmlns:p14="http://schemas.microsoft.com/office/powerpoint/2010/main" val="87619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search and Evaluation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6249</TotalTime>
  <Words>661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Poppins</vt:lpstr>
      <vt:lpstr>Poppins Bold</vt:lpstr>
      <vt:lpstr>Poppins Light</vt:lpstr>
      <vt:lpstr>poppins medium</vt:lpstr>
      <vt:lpstr>Office Theme</vt:lpstr>
      <vt:lpstr>Research and Evaluation for Busy Students and Practitioners A Survival Guide | Third Edition</vt:lpstr>
      <vt:lpstr>Chapter 7 Background Research </vt:lpstr>
      <vt:lpstr>Chapter 7: Background Research</vt:lpstr>
      <vt:lpstr>Introduction</vt:lpstr>
      <vt:lpstr>Document or literature review?</vt:lpstr>
      <vt:lpstr>Record-keeping</vt:lpstr>
      <vt:lpstr>Critical and strategic reading</vt:lpstr>
      <vt:lpstr>Academic journal articles</vt:lpstr>
      <vt:lpstr>Document review</vt:lpstr>
      <vt:lpstr>Literature review</vt:lpstr>
      <vt:lpstr>Using libraries</vt:lpstr>
      <vt:lpstr>Making notes</vt:lpstr>
      <vt:lpstr>When to stop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Research and Evaluation Survival Guide (3rd Edn)</dc:title>
  <dc:creator>Rachell Evans</dc:creator>
  <cp:lastModifiedBy>Jess Augarde</cp:lastModifiedBy>
  <cp:revision>29</cp:revision>
  <dcterms:created xsi:type="dcterms:W3CDTF">2022-01-17T12:50:49Z</dcterms:created>
  <dcterms:modified xsi:type="dcterms:W3CDTF">2022-10-25T13:01:34Z</dcterms:modified>
</cp:coreProperties>
</file>