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4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4A5E-160B-483C-B1EF-D98D8DCE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surveys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538E-2BCA-4043-BFDE-9D9F1AD52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countries carry out large-scale population surveys e.g. censuses</a:t>
            </a:r>
          </a:p>
          <a:p>
            <a:r>
              <a:rPr lang="en-US" dirty="0"/>
              <a:t>Usually cover issues such as health, crime, education etc.</a:t>
            </a:r>
          </a:p>
          <a:p>
            <a:r>
              <a:rPr lang="en-US" dirty="0"/>
              <a:t>See book for list of sources from UK, US, Canada, Australia and New Zealand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25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26C7-795C-4124-A3CF-F03F398D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surveys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0C40-849B-48E0-B20D-9F3A34805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international groups that collect and disseminate data</a:t>
            </a:r>
          </a:p>
          <a:p>
            <a:r>
              <a:rPr lang="en-US" dirty="0"/>
              <a:t>Examples include:</a:t>
            </a:r>
          </a:p>
          <a:p>
            <a:pPr lvl="1"/>
            <a:r>
              <a:rPr lang="en-US" dirty="0"/>
              <a:t>Organisation for Economic Cooperation and Development (OECD)</a:t>
            </a:r>
          </a:p>
          <a:p>
            <a:pPr lvl="1"/>
            <a:r>
              <a:rPr lang="en-US" dirty="0"/>
              <a:t>United Nations (UN)</a:t>
            </a:r>
          </a:p>
          <a:p>
            <a:pPr lvl="1"/>
            <a:r>
              <a:rPr lang="en-GB" dirty="0"/>
              <a:t>International Social Survey Programme </a:t>
            </a:r>
            <a:r>
              <a:rPr lang="en-US" dirty="0"/>
              <a:t>(ISSP)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3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5693-E3DE-4C33-A984-BE8B054F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secondary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F3BE-2C70-4952-B529-A8600409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websites hold secondary data including:</a:t>
            </a:r>
          </a:p>
          <a:p>
            <a:pPr lvl="1"/>
            <a:r>
              <a:rPr lang="en-US" dirty="0"/>
              <a:t>Census websites</a:t>
            </a:r>
          </a:p>
          <a:p>
            <a:pPr lvl="1"/>
            <a:r>
              <a:rPr lang="en-US" dirty="0"/>
              <a:t>Local government websites (town, city, region)</a:t>
            </a:r>
          </a:p>
          <a:p>
            <a:pPr lvl="1"/>
            <a:r>
              <a:rPr lang="en-US" dirty="0"/>
              <a:t>Health service websites</a:t>
            </a:r>
          </a:p>
          <a:p>
            <a:pPr lvl="1"/>
            <a:r>
              <a:rPr lang="en-US" dirty="0"/>
              <a:t>National newspaper websites</a:t>
            </a:r>
          </a:p>
          <a:p>
            <a:r>
              <a:rPr lang="en-GB" dirty="0"/>
              <a:t>Process = find website, read FAQs, search the site, save any relevant data (or URLs), assess data</a:t>
            </a:r>
          </a:p>
          <a:p>
            <a:r>
              <a:rPr lang="en-GB" dirty="0"/>
              <a:t>Repeat until you have enough data</a:t>
            </a:r>
          </a:p>
          <a:p>
            <a:r>
              <a:rPr lang="en-GB" dirty="0"/>
              <a:t>Analyse in similar way to primary data</a:t>
            </a:r>
          </a:p>
        </p:txBody>
      </p:sp>
    </p:spTree>
    <p:extLst>
      <p:ext uri="{BB962C8B-B14F-4D97-AF65-F5344CB8AC3E}">
        <p14:creationId xmlns:p14="http://schemas.microsoft.com/office/powerpoint/2010/main" val="294989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9A43-4B36-4393-AE8C-FF01B380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EABB-A220-4C87-A0A4-5F24695D1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data can be very useful but…</a:t>
            </a:r>
          </a:p>
          <a:p>
            <a:r>
              <a:rPr lang="en-GB" dirty="0"/>
              <a:t>It may not directly answer your research question</a:t>
            </a:r>
          </a:p>
          <a:p>
            <a:r>
              <a:rPr lang="en-GB" dirty="0"/>
              <a:t>It may not be directly comparable with your primary data</a:t>
            </a:r>
          </a:p>
          <a:p>
            <a:r>
              <a:rPr lang="en-GB" dirty="0"/>
              <a:t>It may not be accessible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45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47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277199"/>
            <a:ext cx="5750560" cy="335694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8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Secondary Data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6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8: Secondary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Online secondary data</a:t>
            </a:r>
          </a:p>
          <a:p>
            <a:r>
              <a:rPr lang="en-US" dirty="0"/>
              <a:t>Secondary qualitative data</a:t>
            </a:r>
          </a:p>
          <a:p>
            <a:r>
              <a:rPr lang="en-US" dirty="0"/>
              <a:t>Archival data</a:t>
            </a:r>
          </a:p>
          <a:p>
            <a:r>
              <a:rPr lang="en-US" dirty="0"/>
              <a:t>Open data worldwide</a:t>
            </a:r>
          </a:p>
          <a:p>
            <a:r>
              <a:rPr lang="en-US" dirty="0"/>
              <a:t>Application programming interfaces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1D5AB-97AE-47E0-A7C8-F2DE89AC4F5D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Large-scale surveys</a:t>
            </a:r>
          </a:p>
          <a:p>
            <a:r>
              <a:rPr lang="en-US" dirty="0"/>
              <a:t>International surveys</a:t>
            </a:r>
          </a:p>
          <a:p>
            <a:r>
              <a:rPr lang="en-US" dirty="0"/>
              <a:t>Working with secondary data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4972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6109-0913-4180-B6D3-A080646B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A23E-4244-4B10-9E0E-63D789ED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data = data collected by someone else for a different purpose</a:t>
            </a:r>
          </a:p>
          <a:p>
            <a:r>
              <a:rPr lang="en-US" dirty="0"/>
              <a:t>Usually in digital/electronic form</a:t>
            </a:r>
          </a:p>
          <a:p>
            <a:r>
              <a:rPr lang="en-GB" dirty="0"/>
              <a:t>Huge amount available nowadays</a:t>
            </a:r>
          </a:p>
          <a:p>
            <a:r>
              <a:rPr lang="en-GB" dirty="0"/>
              <a:t>See Table 8.1 for pros and cons</a:t>
            </a:r>
          </a:p>
          <a:p>
            <a:r>
              <a:rPr lang="en-GB" dirty="0"/>
              <a:t>Use when you can – saves time!</a:t>
            </a:r>
          </a:p>
          <a:p>
            <a:r>
              <a:rPr lang="en-GB" dirty="0"/>
              <a:t>See book for list of questions to check integrity</a:t>
            </a:r>
          </a:p>
          <a:p>
            <a:r>
              <a:rPr lang="en-GB" dirty="0"/>
              <a:t>Only use if you are sure it is relevant, robust and representative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6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9DB5-B36F-4CE9-BBD7-7334F1FF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secondary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5190-D98F-43B9-A908-DAAF111A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</a:t>
            </a:r>
            <a:r>
              <a:rPr lang="en-GB" dirty="0"/>
              <a:t>social science data archives in different countries</a:t>
            </a:r>
          </a:p>
          <a:p>
            <a:r>
              <a:rPr lang="en-GB" dirty="0"/>
              <a:t>Most contain quantitative data</a:t>
            </a:r>
          </a:p>
          <a:p>
            <a:r>
              <a:rPr lang="en-GB" dirty="0"/>
              <a:t>See book for lists of resources in US, Canada, Europe, Australasia and South Africa</a:t>
            </a:r>
          </a:p>
        </p:txBody>
      </p:sp>
    </p:spTree>
    <p:extLst>
      <p:ext uri="{BB962C8B-B14F-4D97-AF65-F5344CB8AC3E}">
        <p14:creationId xmlns:p14="http://schemas.microsoft.com/office/powerpoint/2010/main" val="266684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B465-D701-4714-873B-3CA883DD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secondary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99DF-5D39-41D7-9120-B2E8A8C22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book for list of sources</a:t>
            </a:r>
          </a:p>
          <a:p>
            <a:r>
              <a:rPr lang="en-US" dirty="0"/>
              <a:t>Additional ethical issues as consent for use as secondary data may not have been obtained</a:t>
            </a:r>
          </a:p>
          <a:p>
            <a:r>
              <a:rPr lang="en-US" dirty="0"/>
              <a:t>Ensure no personal details can be traced through your research</a:t>
            </a:r>
          </a:p>
          <a:p>
            <a:r>
              <a:rPr lang="en-US" dirty="0"/>
              <a:t>Consider the context and drivers for original research</a:t>
            </a:r>
          </a:p>
          <a:p>
            <a:r>
              <a:rPr lang="en-US" dirty="0"/>
              <a:t>UK Data Service has identified six ways to re-use qualitative data – see book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6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DE3A-8C2B-4965-B19E-C92D0171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Archival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D2F0-475B-4A1C-8B44-6275BFA4C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Archival data = sub-set of qualitative data made of historical records</a:t>
            </a:r>
          </a:p>
          <a:p>
            <a:r>
              <a:rPr lang="en-US" dirty="0"/>
              <a:t>Format can be digital, printed, audio, video, photographs or even printed on fabric/bark</a:t>
            </a:r>
          </a:p>
          <a:p>
            <a:r>
              <a:rPr lang="en-US" dirty="0"/>
              <a:t>See book for list of uses</a:t>
            </a:r>
          </a:p>
          <a:p>
            <a:r>
              <a:rPr lang="en-US" dirty="0"/>
              <a:t>May be difficult to find and in unhelpful format</a:t>
            </a:r>
          </a:p>
          <a:p>
            <a:r>
              <a:rPr lang="en-US" dirty="0"/>
              <a:t>See book for list of international sources</a:t>
            </a:r>
          </a:p>
          <a:p>
            <a:r>
              <a:rPr lang="en-US" dirty="0"/>
              <a:t>More and more datasets becoming available – look for DOI (digital object identifier)</a:t>
            </a:r>
          </a:p>
        </p:txBody>
      </p:sp>
    </p:spTree>
    <p:extLst>
      <p:ext uri="{BB962C8B-B14F-4D97-AF65-F5344CB8AC3E}">
        <p14:creationId xmlns:p14="http://schemas.microsoft.com/office/powerpoint/2010/main" val="12330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43B9-559B-4A16-B86E-39A495EE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70C6B-99D9-4595-9876-202FAF4B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is increasing, particularly from governments some of which make open data mandatory</a:t>
            </a:r>
          </a:p>
          <a:p>
            <a:r>
              <a:rPr lang="en-US" dirty="0"/>
              <a:t>See book for list of international sources</a:t>
            </a:r>
          </a:p>
          <a:p>
            <a:r>
              <a:rPr lang="en-GB" dirty="0"/>
              <a:t>‘Dataverses’ act as repositories and source of citations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81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51A9-386D-478D-AACE-F16E3B9A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programming </a:t>
            </a:r>
            <a:br>
              <a:rPr lang="en-US" dirty="0"/>
            </a:br>
            <a:r>
              <a:rPr lang="en-US" dirty="0"/>
              <a:t>interfaces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B1C4-CB2C-442B-B11D-E64F6740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APIs are used to release some open data</a:t>
            </a:r>
          </a:p>
          <a:p>
            <a:r>
              <a:rPr lang="en-GB" dirty="0"/>
              <a:t>Can be very powerful tools but some technical knowledge needed to access</a:t>
            </a:r>
          </a:p>
          <a:p>
            <a:r>
              <a:rPr lang="en-GB" dirty="0"/>
              <a:t>See book for list of sources</a:t>
            </a:r>
          </a:p>
          <a:p>
            <a:r>
              <a:rPr lang="en-GB" dirty="0"/>
              <a:t>Use a search engine to look for: [organisation’s name] API</a:t>
            </a:r>
          </a:p>
          <a:p>
            <a:r>
              <a:rPr lang="en-GB" dirty="0"/>
              <a:t>Skills can be learned online – see ‘API University’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39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533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8 Secondary Data </vt:lpstr>
      <vt:lpstr>Chapter 8: Secondary Data</vt:lpstr>
      <vt:lpstr>Introduction</vt:lpstr>
      <vt:lpstr>Online secondary data</vt:lpstr>
      <vt:lpstr>Qualitative secondary data</vt:lpstr>
      <vt:lpstr>Archival data</vt:lpstr>
      <vt:lpstr>Open data</vt:lpstr>
      <vt:lpstr>Application programming  interfaces</vt:lpstr>
      <vt:lpstr>Large-scale surveys</vt:lpstr>
      <vt:lpstr>International surveys</vt:lpstr>
      <vt:lpstr>Working with secondary data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2022-10-25T13:01:50Z</dcterms:modified>
</cp:coreProperties>
</file>