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42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7F3C-DC79-44F1-93E0-B6151BDC7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70FF3-0FCF-46A2-91AB-060EF879E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88E78-764E-452A-A527-72A191C4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95015-A5BD-41A9-A7EB-3CFFDD04E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944EC-3995-4637-9B5C-8352E859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86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CEBA-AE33-42CF-BD12-4F39D039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CCCFF-8D66-49BF-A7E1-FF0577833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D3F22-1EAC-48B2-A512-ACA6D9D2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75329-B573-422B-8071-EE1D9C58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AE6CB-2AF5-4512-B8F8-6F20D5C4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78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B58B76-0200-44EC-BA17-A753B410E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82C6-CF59-4369-8686-9FD4B26B1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9E697-6CD7-422A-9C9B-FC12917B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88263-C820-4F7B-9555-87A07647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8B6FF-0F65-4B1D-B6CB-EDBA736E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99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06E7-BA72-45EC-9742-459A8EB2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43F30-CC0C-468F-8E7E-FEACC0A23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74D44-7EB6-40CB-A752-D0C7AD37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A17DD-3F6E-4C46-98C3-1876DB7A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C3716-A1D4-485E-96D7-7D3266CA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11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28150-F1BB-4BAA-9C3D-32D0F41F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149EF-965A-4568-AFDD-22B705C16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F9364-A7EB-46D9-B4A8-F933D5E4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18546-B807-4FA8-B08D-CD009A25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1AD90-9759-4247-A17D-AA892136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66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DB25-F7D9-40DC-86C4-3BEAA74E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1BCCC-C262-48D6-AB84-BF63DC2BC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B6801-2B80-4F3D-B198-BE9E2B280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0D12B-3A64-4D38-B7E5-DD8F12DC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F2617-8560-4BAB-9E8B-557FC7D7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1AA62-7AE0-4F91-9F40-22423047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05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CDA8-15F2-48C2-A228-B49BF92B9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A8A40-78E1-4C9F-ADD0-45ACEC266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A37C5-E9A1-4ED0-A08C-FA56C573B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5158E-CBC4-45E1-8883-4A6E33F33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4FD8CF-8D2E-42ED-98A5-23D94B73A1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505106-EFF5-44DA-A118-4255702C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DEE00-E4A9-478C-AF6A-1AE6B85C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0E48D-582D-4783-A9DD-D398CC7A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71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B0EB-A0BF-4064-B2E3-EF80A72B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3DB283-BE45-405E-B213-BBED439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ED493-0E27-4C30-B293-4E5EE43C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370D8-A774-4EAC-AB25-E3368B5A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11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99A80-0F6C-4769-A8AF-8D68C084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7CCB4-D9D3-48C5-BAD0-60AC43A2B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170D7-A9A0-49FA-AABC-E3EA7A90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78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6B1E8-B062-49A2-A46D-605F1C944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2FACD-7BB0-4EA0-BC63-AAB89A245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DA4EB-9972-47D1-B639-6A0074B85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5896E-AFBB-4499-904B-167EB631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6069C-49EF-4057-AAAF-DFABC604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99471-6807-4187-AF4A-F1346206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31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55B14-2EE9-47A2-9595-A7355685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AC88C0-C1B0-44BF-8203-911CECC28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6A378-6B49-41F3-8346-4765539AA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6799E-F06E-4C92-936B-B742A171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84AF8-F1E0-48F1-BD3A-028D64A7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972A-0C67-4094-AE5C-F9CA71DA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95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506EE-9EA2-487D-BE69-981640B6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D369B-4FC3-4EB9-BC2D-D78D9E341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14100-58F9-4A8B-9980-78FAFD94B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8D42C-8304-4070-BAF8-BCD44D848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99606-8D82-4809-ABC1-4AC505B20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78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D6AC-0DD6-4DE8-8542-31928A6B5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296" y="1304381"/>
            <a:ext cx="4762228" cy="3094899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Research and Evaluation for Busy Students and Practitioners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 Survival Guide | Third Edition</a:t>
            </a:r>
            <a:endParaRPr lang="en-GB" sz="40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D4CC3-A580-43CA-9D53-88E388DA6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296" y="4733721"/>
            <a:ext cx="4084864" cy="74251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By Dr Helen Kara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AE9C26-9DB9-DB9E-EC60-48C1B71FC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54" y="5759413"/>
            <a:ext cx="2469116" cy="6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8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E3BA-644C-4ABE-8E9C-1A5A5E3AF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data collection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29C04-3F12-4FD9-BD30-AD3ED95E8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Qualitative data = anything that isn’t numerical: words, photos, audio recordings, artwork</a:t>
            </a:r>
          </a:p>
          <a:p>
            <a:r>
              <a:rPr lang="en-US" dirty="0"/>
              <a:t>Many methods to choose from: </a:t>
            </a:r>
          </a:p>
          <a:p>
            <a:pPr lvl="1"/>
            <a:r>
              <a:rPr lang="en-US" dirty="0"/>
              <a:t>Interviews</a:t>
            </a:r>
          </a:p>
          <a:p>
            <a:pPr lvl="1"/>
            <a:r>
              <a:rPr lang="en-GB" dirty="0"/>
              <a:t>Focus groups</a:t>
            </a:r>
          </a:p>
          <a:p>
            <a:pPr lvl="1"/>
            <a:r>
              <a:rPr lang="en-GB" dirty="0"/>
              <a:t>Collecting documents</a:t>
            </a:r>
          </a:p>
          <a:p>
            <a:pPr lvl="1"/>
            <a:r>
              <a:rPr lang="en-GB" dirty="0"/>
              <a:t>Observation</a:t>
            </a:r>
          </a:p>
          <a:p>
            <a:pPr lvl="1"/>
            <a:r>
              <a:rPr lang="en-GB" dirty="0"/>
              <a:t>Collecting visual data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826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8BC2-C0A3-4B3B-9C85-7D35B2CC0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FAA5D-1ABA-4946-961E-988E21EA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Popular method that can be enjoyable and rewarding</a:t>
            </a:r>
          </a:p>
          <a:p>
            <a:r>
              <a:rPr lang="en-US" dirty="0"/>
              <a:t>Tips:</a:t>
            </a:r>
          </a:p>
          <a:p>
            <a:pPr lvl="1"/>
            <a:r>
              <a:rPr lang="en-US" dirty="0"/>
              <a:t>Don’t use the word ‘interview’</a:t>
            </a:r>
          </a:p>
          <a:p>
            <a:pPr lvl="1"/>
            <a:r>
              <a:rPr lang="en-US" dirty="0"/>
              <a:t>People must be able to and give ‘free and informed consent’</a:t>
            </a:r>
          </a:p>
          <a:p>
            <a:pPr lvl="1"/>
            <a:r>
              <a:rPr lang="en-US" dirty="0"/>
              <a:t>Practise self-care and care for participants</a:t>
            </a:r>
          </a:p>
          <a:p>
            <a:pPr lvl="1"/>
            <a:r>
              <a:rPr lang="en-US" dirty="0"/>
              <a:t>Use ‘active listening’ in interviews</a:t>
            </a:r>
          </a:p>
          <a:p>
            <a:r>
              <a:rPr lang="en-GB" dirty="0"/>
              <a:t>See Table 9.2 for pros and cons of interviews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281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75CF4-C50C-4D72-89A4-F198E100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groups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257EA-9391-4EDF-9F74-66F79961F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group = interview with more than two people</a:t>
            </a:r>
          </a:p>
          <a:p>
            <a:r>
              <a:rPr lang="en-US" dirty="0"/>
              <a:t>Can be demanding and difficult to organize</a:t>
            </a:r>
          </a:p>
          <a:p>
            <a:r>
              <a:rPr lang="en-US" dirty="0"/>
              <a:t>See Table 9.3 for pros and cons</a:t>
            </a:r>
          </a:p>
          <a:p>
            <a:r>
              <a:rPr lang="en-US" dirty="0"/>
              <a:t>Tips:</a:t>
            </a:r>
          </a:p>
          <a:p>
            <a:pPr lvl="1"/>
            <a:r>
              <a:rPr lang="en-US" dirty="0"/>
              <a:t>Are there existing groups you can use?</a:t>
            </a:r>
          </a:p>
          <a:p>
            <a:pPr lvl="1"/>
            <a:r>
              <a:rPr lang="en-US" dirty="0"/>
              <a:t>Send participants questions in advance</a:t>
            </a:r>
          </a:p>
          <a:p>
            <a:pPr lvl="1"/>
            <a:r>
              <a:rPr lang="en-US" dirty="0"/>
              <a:t>If you can type, take notes as you go along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096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EBAB5-ECDF-4133-8AD4-E3487C225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Documents as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D973B-E0AA-4281-8468-60C3B8428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to using documents for background and context</a:t>
            </a:r>
          </a:p>
          <a:p>
            <a:r>
              <a:rPr lang="en-US" dirty="0"/>
              <a:t>Identity of documents used is important</a:t>
            </a:r>
          </a:p>
          <a:p>
            <a:r>
              <a:rPr lang="en-US" dirty="0"/>
              <a:t>Documents can vary widely – some public, some very private, some have legal standing, others may be trivial</a:t>
            </a:r>
          </a:p>
          <a:p>
            <a:r>
              <a:rPr lang="en-US" dirty="0"/>
              <a:t>Use critical reading and thinking to pull out findings</a:t>
            </a:r>
          </a:p>
          <a:p>
            <a:r>
              <a:rPr lang="en-US" dirty="0"/>
              <a:t>See Table 9.4 for pros and cons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581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0B234-4326-4E65-9BC0-FFA70682B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1A06D-E021-4DAB-860D-FE11C3E4C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Observation = </a:t>
            </a:r>
            <a:r>
              <a:rPr lang="en-GB" dirty="0"/>
              <a:t>data recorded by a researcher from their observations of an event or phenomenon</a:t>
            </a:r>
          </a:p>
          <a:p>
            <a:r>
              <a:rPr lang="en-GB" dirty="0"/>
              <a:t>Can be very time-consuming and complex, usually used with other methods</a:t>
            </a:r>
          </a:p>
          <a:p>
            <a:r>
              <a:rPr lang="en-GB" dirty="0"/>
              <a:t>Many kinds of observation are possible but not all will be relevant</a:t>
            </a:r>
          </a:p>
          <a:p>
            <a:r>
              <a:rPr lang="en-GB" dirty="0"/>
              <a:t>Focus on useful observations and use a list to keep on track</a:t>
            </a:r>
          </a:p>
          <a:p>
            <a:r>
              <a:rPr lang="en-GB" dirty="0"/>
              <a:t>Can be structured, semi-structured or unstructured</a:t>
            </a:r>
          </a:p>
          <a:p>
            <a:r>
              <a:rPr lang="en-GB" dirty="0"/>
              <a:t>See Table 9.5 for pros and cons</a:t>
            </a:r>
          </a:p>
          <a:p>
            <a:r>
              <a:rPr lang="en-GB" dirty="0"/>
              <a:t>Use a pilot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937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903BE3-88B6-A7EC-AEF4-12AA3B803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90" y="2871167"/>
            <a:ext cx="4285859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15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EFC0-14B4-CA1C-82D6-0EB09741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79" y="1277199"/>
            <a:ext cx="7084479" cy="4599818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Poppins Light" panose="00000400000000000000" pitchFamily="2" charset="0"/>
                <a:cs typeface="Poppins Light" panose="00000400000000000000" pitchFamily="2" charset="0"/>
              </a:rPr>
              <a:t>Chapter 9</a:t>
            </a:r>
            <a:br>
              <a:rPr lang="en-US" dirty="0"/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Primary Data Collection – Conventional Methods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4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C4C2-4FAC-4879-8A73-4F79DA16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Chapter 9: Primary Data Collection</a:t>
            </a:r>
            <a:br>
              <a:rPr lang="en-US" sz="4000" dirty="0"/>
            </a:br>
            <a:r>
              <a:rPr lang="en-US" sz="4000" dirty="0"/>
              <a:t> – Conventional Methods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89803-DF11-4154-AE08-485F427A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46986" cy="4351338"/>
          </a:xfrm>
        </p:spPr>
        <p:txBody>
          <a:bodyPr>
            <a:noAutofit/>
          </a:bodyPr>
          <a:lstStyle/>
          <a:p>
            <a:r>
              <a:rPr lang="en-US" dirty="0"/>
              <a:t>Introduction</a:t>
            </a:r>
          </a:p>
          <a:p>
            <a:r>
              <a:rPr lang="en-GB" dirty="0"/>
              <a:t>Quantitative data collection</a:t>
            </a:r>
          </a:p>
          <a:p>
            <a:pPr lvl="1"/>
            <a:r>
              <a:rPr lang="en-GB" dirty="0"/>
              <a:t>Counting</a:t>
            </a:r>
          </a:p>
          <a:p>
            <a:pPr lvl="1"/>
            <a:r>
              <a:rPr lang="en-GB" dirty="0"/>
              <a:t>Measuring</a:t>
            </a:r>
          </a:p>
          <a:p>
            <a:pPr lvl="1"/>
            <a:r>
              <a:rPr lang="en-GB" dirty="0"/>
              <a:t>Questionnaires</a:t>
            </a:r>
          </a:p>
          <a:p>
            <a:r>
              <a:rPr lang="en-GB" dirty="0"/>
              <a:t>Qualitative data collection</a:t>
            </a:r>
          </a:p>
          <a:p>
            <a:pPr lvl="1"/>
            <a:r>
              <a:rPr lang="en-GB" dirty="0"/>
              <a:t>Interviews</a:t>
            </a:r>
          </a:p>
          <a:p>
            <a:pPr lvl="1"/>
            <a:r>
              <a:rPr lang="en-GB" dirty="0"/>
              <a:t>Focus groups</a:t>
            </a:r>
          </a:p>
          <a:p>
            <a:pPr lvl="1"/>
            <a:r>
              <a:rPr lang="en-GB" dirty="0"/>
              <a:t>Documents as data</a:t>
            </a:r>
          </a:p>
          <a:p>
            <a:pPr lvl="1"/>
            <a:r>
              <a:rPr lang="en-GB" dirty="0"/>
              <a:t>Observation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90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76109-0913-4180-B6D3-A080646B1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5A23E-4244-4B10-9E0E-63D789EDF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data is not necessarily better</a:t>
            </a:r>
          </a:p>
          <a:p>
            <a:r>
              <a:rPr lang="en-US" dirty="0"/>
              <a:t>Gather as much data as you need – no more, no less</a:t>
            </a:r>
          </a:p>
          <a:p>
            <a:r>
              <a:rPr lang="en-US" dirty="0"/>
              <a:t>Too much data is unethical and unwieldy</a:t>
            </a:r>
          </a:p>
          <a:p>
            <a:r>
              <a:rPr lang="en-US" dirty="0"/>
              <a:t>Too little data will not answer your research question</a:t>
            </a:r>
          </a:p>
          <a:p>
            <a:r>
              <a:rPr lang="en-US" dirty="0"/>
              <a:t>Can collect data using one or more methods - triangulation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038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3D219-D344-4C62-AC74-85458162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data collection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79C98-9879-4EE9-A16A-6A8C38070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Answers questions such as ‘how much’, ‘how many’</a:t>
            </a:r>
          </a:p>
          <a:p>
            <a:r>
              <a:rPr lang="en-GB" dirty="0"/>
              <a:t>Increasingly research is ‘mixed methods’ – uses quantitative and qualitative data</a:t>
            </a:r>
          </a:p>
          <a:p>
            <a:r>
              <a:rPr lang="en-GB" dirty="0"/>
              <a:t>Three main methods of collecting quantitative data: </a:t>
            </a:r>
            <a:br>
              <a:rPr lang="en-GB" dirty="0"/>
            </a:br>
            <a:r>
              <a:rPr lang="en-GB" dirty="0"/>
              <a:t>- counting</a:t>
            </a:r>
            <a:br>
              <a:rPr lang="en-GB" dirty="0"/>
            </a:br>
            <a:r>
              <a:rPr lang="en-GB" dirty="0"/>
              <a:t>- measuring</a:t>
            </a:r>
            <a:br>
              <a:rPr lang="en-GB" dirty="0"/>
            </a:br>
            <a:r>
              <a:rPr lang="en-GB" dirty="0"/>
              <a:t>- using questionnaires</a:t>
            </a:r>
          </a:p>
        </p:txBody>
      </p:sp>
    </p:spTree>
    <p:extLst>
      <p:ext uri="{BB962C8B-B14F-4D97-AF65-F5344CB8AC3E}">
        <p14:creationId xmlns:p14="http://schemas.microsoft.com/office/powerpoint/2010/main" val="3601353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81F4E-2573-4731-980F-10C06D937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BCF6B-076B-48C3-ABB2-68053FA96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often used in primary data collection…</a:t>
            </a:r>
          </a:p>
          <a:p>
            <a:r>
              <a:rPr lang="en-US" dirty="0"/>
              <a:t>… but is often used when working with secondary data</a:t>
            </a:r>
          </a:p>
          <a:p>
            <a:r>
              <a:rPr lang="en-US" dirty="0"/>
              <a:t>Ask yourself if there is anything that can be easily counted in your project and if yes, how best to do that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580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C42CE-8AC1-43E0-B124-3CB5062B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209AF-F1E2-4559-A9C4-A0AFC6E3B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Scales can be used to measure aspects of a person’s life e.g. depression, quality of life</a:t>
            </a:r>
          </a:p>
          <a:p>
            <a:r>
              <a:rPr lang="en-GB" dirty="0"/>
              <a:t>Many devices exist but all use questions to measure a specific variable</a:t>
            </a:r>
          </a:p>
          <a:p>
            <a:r>
              <a:rPr lang="en-GB" dirty="0"/>
              <a:t>Devices should be:</a:t>
            </a:r>
          </a:p>
          <a:p>
            <a:pPr lvl="1"/>
            <a:r>
              <a:rPr lang="en-GB" dirty="0"/>
              <a:t>Reliable – give same results regardless of researcher, participants, location or time</a:t>
            </a:r>
          </a:p>
          <a:p>
            <a:pPr lvl="1"/>
            <a:r>
              <a:rPr lang="en-GB" dirty="0"/>
              <a:t>Generalisable – findings can be generalised from your sample to main population</a:t>
            </a:r>
          </a:p>
          <a:p>
            <a:pPr lvl="1"/>
            <a:r>
              <a:rPr lang="en-GB" dirty="0"/>
              <a:t>Valid – face/content, internal, external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833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C42CE-8AC1-43E0-B124-3CB5062B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(cont)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209AF-F1E2-4559-A9C4-A0AFC6E3B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Thousands of devices (scales, tools, inventories, instruments) available</a:t>
            </a:r>
          </a:p>
          <a:p>
            <a:r>
              <a:rPr lang="en-GB" dirty="0"/>
              <a:t>Chose one that meets the three criteria above and is well tested</a:t>
            </a:r>
          </a:p>
          <a:p>
            <a:r>
              <a:rPr lang="en-GB" dirty="0"/>
              <a:t>Device may be completed by participant or researcher; online, face-to-face or telephone</a:t>
            </a:r>
          </a:p>
          <a:p>
            <a:r>
              <a:rPr lang="en-GB" dirty="0"/>
              <a:t>You can develop your own device but it takes a lot of time and is very complex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710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E563B-93BF-476D-BBF6-C3F43436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F81E7-1952-4648-8096-611775931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collect quantitative data – multiple choice, set answers</a:t>
            </a:r>
          </a:p>
          <a:p>
            <a:r>
              <a:rPr lang="en-GB" dirty="0"/>
              <a:t>Can collect qualitative data – open questions, text answers</a:t>
            </a:r>
          </a:p>
          <a:p>
            <a:r>
              <a:rPr lang="en-GB" dirty="0"/>
              <a:t>Set answers/closed questions produce data that is easy and quick to process while text answers take a lot of thought and time</a:t>
            </a:r>
          </a:p>
          <a:p>
            <a:r>
              <a:rPr lang="en-GB" dirty="0"/>
              <a:t>Closed questions can use Y/N, rankings, range of options, scales</a:t>
            </a:r>
          </a:p>
          <a:p>
            <a:r>
              <a:rPr lang="en-GB" dirty="0"/>
              <a:t>See Table 9.1 for pros and cons of questionnaires</a:t>
            </a:r>
          </a:p>
          <a:p>
            <a:r>
              <a:rPr lang="en-GB" dirty="0"/>
              <a:t>If your questionnaire has lots of open questions consider whether an interview might be better</a:t>
            </a:r>
          </a:p>
          <a:p>
            <a:r>
              <a:rPr lang="en-GB" dirty="0"/>
              <a:t>Do a pilot</a:t>
            </a:r>
          </a:p>
        </p:txBody>
      </p:sp>
    </p:spTree>
    <p:extLst>
      <p:ext uri="{BB962C8B-B14F-4D97-AF65-F5344CB8AC3E}">
        <p14:creationId xmlns:p14="http://schemas.microsoft.com/office/powerpoint/2010/main" val="3328329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search and Evaluation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6246</TotalTime>
  <Words>672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Poppins</vt:lpstr>
      <vt:lpstr>Poppins Bold</vt:lpstr>
      <vt:lpstr>Poppins Light</vt:lpstr>
      <vt:lpstr>poppins medium</vt:lpstr>
      <vt:lpstr>Office Theme</vt:lpstr>
      <vt:lpstr>Research and Evaluation for Busy Students and Practitioners A Survival Guide | Third Edition</vt:lpstr>
      <vt:lpstr>Chapter 9 Primary Data Collection – Conventional Methods </vt:lpstr>
      <vt:lpstr>Chapter 9: Primary Data Collection  – Conventional Methods</vt:lpstr>
      <vt:lpstr>Introduction</vt:lpstr>
      <vt:lpstr>Quantitative data collection</vt:lpstr>
      <vt:lpstr>Counting</vt:lpstr>
      <vt:lpstr>Measuring</vt:lpstr>
      <vt:lpstr>Measuring (cont)</vt:lpstr>
      <vt:lpstr>Questionnaires</vt:lpstr>
      <vt:lpstr>Qualitative data collection</vt:lpstr>
      <vt:lpstr>Interviews</vt:lpstr>
      <vt:lpstr>Focus groups</vt:lpstr>
      <vt:lpstr>Documents as data</vt:lpstr>
      <vt:lpstr>Observation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Research and Evaluation Survival Guide (3rd Edn)</dc:title>
  <dc:creator>Rachell Evans</dc:creator>
  <cp:lastModifiedBy>Jess Augarde</cp:lastModifiedBy>
  <cp:revision>29</cp:revision>
  <dcterms:created xsi:type="dcterms:W3CDTF">2022-01-17T12:50:49Z</dcterms:created>
  <dcterms:modified xsi:type="dcterms:W3CDTF">2022-10-25T13:02:04Z</dcterms:modified>
</cp:coreProperties>
</file>