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9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4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F0D6-0153-4C93-AE7D-3C0A2943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30E72-ABE8-4EA0-AE5E-7CDEDA7A6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Many types of map can be used: cognitive, concept, social, thematic or transect maps, floor plans, body maps</a:t>
            </a:r>
          </a:p>
          <a:p>
            <a:r>
              <a:rPr lang="en-GB" dirty="0"/>
              <a:t>Can be drawn or annotated by researcher(s) or participant(s)</a:t>
            </a:r>
          </a:p>
          <a:p>
            <a:r>
              <a:rPr lang="en-GB" dirty="0"/>
              <a:t>Can collect quantitative or qualitative data</a:t>
            </a:r>
          </a:p>
          <a:p>
            <a:r>
              <a:rPr lang="en-GB" dirty="0"/>
              <a:t>See Table 10.6 for pros and cons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0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0F8F-BC4E-4228-9694-42C4069E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6D74E-25F1-424F-B23C-B74D8474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Gather data on the move e.g. walking interviews, guided tours and shadowing</a:t>
            </a:r>
          </a:p>
          <a:p>
            <a:r>
              <a:rPr lang="en-GB" dirty="0"/>
              <a:t>Useful when location is important to research </a:t>
            </a:r>
          </a:p>
          <a:p>
            <a:r>
              <a:rPr lang="en-GB" dirty="0"/>
              <a:t>Can be used with groups or individuals</a:t>
            </a:r>
          </a:p>
          <a:p>
            <a:r>
              <a:rPr lang="en-GB" dirty="0"/>
              <a:t>Can be done online or via app</a:t>
            </a:r>
          </a:p>
          <a:p>
            <a:r>
              <a:rPr lang="en-GB" dirty="0"/>
              <a:t>See Table 10.7 for pros and cons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51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F647-65BE-47B7-BDD7-D2B8A3889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5E7F3-6052-41D9-BB4B-D9EDAABC4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Case study = using range of methods to research a single subject</a:t>
            </a:r>
          </a:p>
          <a:p>
            <a:r>
              <a:rPr lang="en-GB" dirty="0"/>
              <a:t>Subject can be a person, an event, an organisation</a:t>
            </a:r>
          </a:p>
          <a:p>
            <a:r>
              <a:rPr lang="en-GB" dirty="0"/>
              <a:t>Different to journalistic case study which seeks to illustrate a general point</a:t>
            </a:r>
          </a:p>
          <a:p>
            <a:r>
              <a:rPr lang="en-GB" dirty="0"/>
              <a:t>See Table 10.8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58982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B5E3-BCF0-4ACF-A102-6BF4DDD21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Collaborative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93EE8-309A-44C4-854B-308801063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the previous methods can be used collaboratively</a:t>
            </a:r>
          </a:p>
          <a:p>
            <a:r>
              <a:rPr lang="en-GB" dirty="0"/>
              <a:t>Examples include: spidergram, timeline, mapping, ranking matrix</a:t>
            </a:r>
          </a:p>
          <a:p>
            <a:r>
              <a:rPr lang="en-GB" dirty="0"/>
              <a:t>See Table 10.9 for example ranking matrix</a:t>
            </a:r>
          </a:p>
          <a:p>
            <a:r>
              <a:rPr lang="en-GB" dirty="0"/>
              <a:t>See Table 10.10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3935261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22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3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79" y="1277199"/>
            <a:ext cx="7084479" cy="4599818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10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Primary Data Collection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 – Creative Methods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6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C4C2-4FAC-4879-8A73-4F79DA166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Chapter 10: Primary Data Collection</a:t>
            </a:r>
            <a:br>
              <a:rPr lang="en-US" sz="4000" dirty="0"/>
            </a:br>
            <a:r>
              <a:rPr lang="en-US" sz="4000" dirty="0"/>
              <a:t> – Creative Methods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9803-DF11-4154-AE08-485F427A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46986" cy="4351338"/>
          </a:xfrm>
        </p:spPr>
        <p:txBody>
          <a:bodyPr>
            <a:noAutofit/>
          </a:bodyPr>
          <a:lstStyle/>
          <a:p>
            <a:r>
              <a:rPr lang="en-US" dirty="0"/>
              <a:t>Introduction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Collecting data online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Smartphones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Enhanced interviews and focus groups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Diaries, field notes, journals and logs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81D5AB-97AE-47E0-A7C8-F2DE89AC4F5D}"/>
              </a:ext>
            </a:extLst>
          </p:cNvPr>
          <p:cNvSpPr txBox="1">
            <a:spLocks/>
          </p:cNvSpPr>
          <p:nvPr/>
        </p:nvSpPr>
        <p:spPr>
          <a:xfrm>
            <a:off x="6182684" y="1820374"/>
            <a:ext cx="54469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GB" sz="2800" dirty="0"/>
              <a:t>Visual data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Mapping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Mobile methods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Case studies</a:t>
            </a:r>
          </a:p>
          <a:p>
            <a:pPr marL="228600" lvl="1">
              <a:spcBef>
                <a:spcPts val="1000"/>
              </a:spcBef>
            </a:pPr>
            <a:r>
              <a:rPr lang="en-GB" sz="2800" dirty="0"/>
              <a:t>Collaborative methods</a:t>
            </a:r>
          </a:p>
        </p:txBody>
      </p:sp>
    </p:spTree>
    <p:extLst>
      <p:ext uri="{BB962C8B-B14F-4D97-AF65-F5344CB8AC3E}">
        <p14:creationId xmlns:p14="http://schemas.microsoft.com/office/powerpoint/2010/main" val="2115409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55F3-2FE1-456B-8E80-731A462D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C6FD-CC8D-47C9-8EB0-24021C1DF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Creative methods draw on imagination of researcher(s) and participant(s)</a:t>
            </a:r>
          </a:p>
          <a:p>
            <a:r>
              <a:rPr lang="en-GB" dirty="0"/>
              <a:t>Remember – all methods were new once!</a:t>
            </a:r>
          </a:p>
          <a:p>
            <a:r>
              <a:rPr lang="en-GB" dirty="0"/>
              <a:t>Don’t use for the sake of it – only use if suited to your research question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33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851D-947D-4245-8FE8-597BB821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Collecting data online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BCA1-E673-4984-A7C4-A223AEF7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include online surveys and questionnaires and also focus groups, observation and other creative methods</a:t>
            </a:r>
          </a:p>
          <a:p>
            <a:r>
              <a:rPr lang="en-US" dirty="0"/>
              <a:t>Good for primary and secondary data</a:t>
            </a:r>
          </a:p>
          <a:p>
            <a:r>
              <a:rPr lang="en-US" dirty="0"/>
              <a:t>Can involve complex ethical considerations e.g. privacy issues, anonymity, identifying vulnerable participants</a:t>
            </a:r>
          </a:p>
          <a:p>
            <a:r>
              <a:rPr lang="en-US" dirty="0"/>
              <a:t>See Table 10.1 for pros and cons</a:t>
            </a:r>
          </a:p>
          <a:p>
            <a:r>
              <a:rPr lang="en-US" dirty="0"/>
              <a:t>Think carefully about what information you need and how best to collect it</a:t>
            </a:r>
          </a:p>
          <a:p>
            <a:r>
              <a:rPr lang="en-US" dirty="0"/>
              <a:t>Run a pilot!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73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4D773-AD82-47CF-96DB-13676F5D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DD527-275D-4B72-A324-B5FB93EE7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Great tool but prone to battery run-down or failure, file corruption, virus hacks, or being lost or stolen </a:t>
            </a:r>
          </a:p>
          <a:p>
            <a:r>
              <a:rPr lang="en-GB" dirty="0"/>
              <a:t>Not all participants will have smartphone and reliable Internet connection</a:t>
            </a:r>
          </a:p>
          <a:p>
            <a:r>
              <a:rPr lang="en-GB" dirty="0"/>
              <a:t>Apps can be easy to use but may need a lot of development time</a:t>
            </a:r>
          </a:p>
          <a:p>
            <a:r>
              <a:rPr lang="en-GB" dirty="0"/>
              <a:t>Apps may only work on certain platforms e.g. Android</a:t>
            </a:r>
          </a:p>
          <a:p>
            <a:r>
              <a:rPr lang="en-GB" dirty="0"/>
              <a:t>See Table 10.2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67793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4B83-81CB-4956-8BBC-22CBE7DAE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Enhanced interviews and 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A0679-14DE-429C-9F0C-995B44AB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‘Enhanced’ refers to use of objects or creations to aid discussion</a:t>
            </a:r>
          </a:p>
          <a:p>
            <a:r>
              <a:rPr lang="en-GB" dirty="0"/>
              <a:t>Objects include photos, personal items, magazine cuttings, postcards</a:t>
            </a:r>
          </a:p>
          <a:p>
            <a:r>
              <a:rPr lang="en-GB" dirty="0"/>
              <a:t>Creations include artwork or craft made before or during the research</a:t>
            </a:r>
          </a:p>
          <a:p>
            <a:r>
              <a:rPr lang="en-GB" dirty="0"/>
              <a:t>Photo-elicitation = participant(s) takes photos on a theme and discuss</a:t>
            </a:r>
          </a:p>
          <a:p>
            <a:r>
              <a:rPr lang="en-GB" dirty="0"/>
              <a:t>Objects can be supplied by researcher or participant</a:t>
            </a:r>
          </a:p>
          <a:p>
            <a:r>
              <a:rPr lang="en-GB" dirty="0"/>
              <a:t>See Table 10.3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1890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9353-1CF3-4384-AE10-F09ACD1E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Diaries, field notes, journals and 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1F31D-1C3D-4812-8F40-89E71584F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Usually produced by researcher(s) or sometimes participants</a:t>
            </a:r>
          </a:p>
          <a:p>
            <a:r>
              <a:rPr lang="en-GB" dirty="0"/>
              <a:t>Can be secondary data if produced by others</a:t>
            </a:r>
          </a:p>
          <a:p>
            <a:r>
              <a:rPr lang="en-GB" dirty="0"/>
              <a:t>See book for definitions</a:t>
            </a:r>
          </a:p>
          <a:p>
            <a:r>
              <a:rPr lang="en-GB" dirty="0"/>
              <a:t>Diaries useful as record data close to real time over a prolonged period, and can collect data on sensitive or personal issues</a:t>
            </a:r>
          </a:p>
          <a:p>
            <a:r>
              <a:rPr lang="en-GB" dirty="0"/>
              <a:t>See Table 10.4 for pros and cons</a:t>
            </a:r>
          </a:p>
        </p:txBody>
      </p:sp>
    </p:spTree>
    <p:extLst>
      <p:ext uri="{BB962C8B-B14F-4D97-AF65-F5344CB8AC3E}">
        <p14:creationId xmlns:p14="http://schemas.microsoft.com/office/powerpoint/2010/main" val="283530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47DB-020F-402E-85C7-1B23A71D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A9338-0115-4324-ABBA-92B7325C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Includes photographs, drawings, collages, paintings, diagrams etc.</a:t>
            </a:r>
          </a:p>
          <a:p>
            <a:r>
              <a:rPr lang="en-GB" dirty="0"/>
              <a:t>Available from existing sources or can be created as part of research</a:t>
            </a:r>
          </a:p>
          <a:p>
            <a:r>
              <a:rPr lang="en-GB" dirty="0"/>
              <a:t>Some images can be viewed in different media or devices</a:t>
            </a:r>
          </a:p>
          <a:p>
            <a:r>
              <a:rPr lang="en-GB" dirty="0"/>
              <a:t>Techniques include photo-elicitation, and ‘draw and talk’</a:t>
            </a:r>
          </a:p>
          <a:p>
            <a:r>
              <a:rPr lang="en-GB" dirty="0"/>
              <a:t>Ethical issues include copyright and consent</a:t>
            </a:r>
          </a:p>
          <a:p>
            <a:r>
              <a:rPr lang="en-GB" dirty="0"/>
              <a:t>See Table 10.5 for pros and cons</a:t>
            </a:r>
          </a:p>
          <a:p>
            <a:r>
              <a:rPr lang="en-GB" dirty="0"/>
              <a:t>Interpretation and analysis can take longer with visual data than written</a:t>
            </a:r>
          </a:p>
        </p:txBody>
      </p:sp>
    </p:spTree>
    <p:extLst>
      <p:ext uri="{BB962C8B-B14F-4D97-AF65-F5344CB8AC3E}">
        <p14:creationId xmlns:p14="http://schemas.microsoft.com/office/powerpoint/2010/main" val="588156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616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10 Primary Data Collection  – Creative Methods </vt:lpstr>
      <vt:lpstr>Chapter 10: Primary Data Collection  – Creative Methods</vt:lpstr>
      <vt:lpstr>Introduction</vt:lpstr>
      <vt:lpstr>Collecting data online</vt:lpstr>
      <vt:lpstr>Smartphones</vt:lpstr>
      <vt:lpstr>Enhanced interviews and focus groups</vt:lpstr>
      <vt:lpstr>Diaries, field notes, journals and logs</vt:lpstr>
      <vt:lpstr>Visual data</vt:lpstr>
      <vt:lpstr>Mapping</vt:lpstr>
      <vt:lpstr>Mobile methods</vt:lpstr>
      <vt:lpstr>Case studies</vt:lpstr>
      <vt:lpstr>Collaborative methods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2022-10-25T13:02:19Z</dcterms:modified>
</cp:coreProperties>
</file>