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2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42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ha Gleeson" userId="d66092b4-a3b0-49d4-96e6-8926dd3e69a0" providerId="ADAL" clId="{3CD7E366-08AE-43E5-A0AA-9AC00341A50A}"/>
    <pc:docChg chg="delSld">
      <pc:chgData name="Martha Gleeson" userId="d66092b4-a3b0-49d4-96e6-8926dd3e69a0" providerId="ADAL" clId="{3CD7E366-08AE-43E5-A0AA-9AC00341A50A}" dt="2023-01-31T10:23:56.801" v="0" actId="2696"/>
      <pc:docMkLst>
        <pc:docMk/>
      </pc:docMkLst>
      <pc:sldChg chg="del">
        <pc:chgData name="Martha Gleeson" userId="d66092b4-a3b0-49d4-96e6-8926dd3e69a0" providerId="ADAL" clId="{3CD7E366-08AE-43E5-A0AA-9AC00341A50A}" dt="2023-01-31T10:23:56.801" v="0" actId="2696"/>
        <pc:sldMkLst>
          <pc:docMk/>
          <pc:sldMk cId="2069405901" sldId="4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7F3C-DC79-44F1-93E0-B6151BDC7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70FF3-0FCF-46A2-91AB-060EF879E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8E78-764E-452A-A527-72A191C4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31/01/2023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5015-A5BD-41A9-A7EB-3CFFDD04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944EC-3995-4637-9B5C-8352E859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6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CEBA-AE33-42CF-BD12-4F39D039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CCCFF-8D66-49BF-A7E1-FF0577833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D3F22-1EAC-48B2-A512-ACA6D9D2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31/01/2023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75329-B573-422B-8071-EE1D9C58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AE6CB-2AF5-4512-B8F8-6F20D5C4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B58B76-0200-44EC-BA17-A753B410E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82C6-CF59-4369-8686-9FD4B26B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9E697-6CD7-422A-9C9B-FC12917B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31/01/2023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8263-C820-4F7B-9555-87A07647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8B6FF-0F65-4B1D-B6CB-EDBA736E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06E7-BA72-45EC-9742-459A8EB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3F30-CC0C-468F-8E7E-FEACC0A2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4D44-7EB6-40CB-A752-D0C7AD37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31/01/2023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17DD-3F6E-4C46-98C3-1876DB7A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3716-A1D4-485E-96D7-7D3266CA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11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8150-F1BB-4BAA-9C3D-32D0F41F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149EF-965A-4568-AFDD-22B705C16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F9364-A7EB-46D9-B4A8-F933D5E4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31/01/2023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18546-B807-4FA8-B08D-CD009A25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1AD90-9759-4247-A17D-AA892136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6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DB25-F7D9-40DC-86C4-3BEAA74E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BCCC-C262-48D6-AB84-BF63DC2BC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B6801-2B80-4F3D-B198-BE9E2B280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0D12B-3A64-4D38-B7E5-DD8F12DC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31/01/2023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F2617-8560-4BAB-9E8B-557FC7D7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1AA62-7AE0-4F91-9F40-22423047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CDA8-15F2-48C2-A228-B49BF92B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A8A40-78E1-4C9F-ADD0-45ACEC26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A37C5-E9A1-4ED0-A08C-FA56C573B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5158E-CBC4-45E1-8883-4A6E33F33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FD8CF-8D2E-42ED-98A5-23D94B73A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05106-EFF5-44DA-A118-4255702C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31/01/2023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DEE00-E4A9-478C-AF6A-1AE6B85C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0E48D-582D-4783-A9DD-D398CC7A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71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B0EB-A0BF-4064-B2E3-EF80A72B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DB283-BE45-405E-B213-BBED439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31/01/2023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ED493-0E27-4C30-B293-4E5EE43C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370D8-A774-4EAC-AB25-E3368B5A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1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99A80-0F6C-4769-A8AF-8D68C084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31/01/2023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7CCB4-D9D3-48C5-BAD0-60AC43A2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170D7-A9A0-49FA-AABC-E3EA7A90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7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B1E8-B062-49A2-A46D-605F1C94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FACD-7BB0-4EA0-BC63-AAB89A24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DA4EB-9972-47D1-B639-6A0074B85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5896E-AFBB-4499-904B-167EB631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31/01/2023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6069C-49EF-4057-AAAF-DFABC604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99471-6807-4187-AF4A-F1346206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31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5B14-2EE9-47A2-9595-A7355685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C88C0-C1B0-44BF-8203-911CECC28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6A378-6B49-41F3-8346-4765539A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6799E-F06E-4C92-936B-B742A171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31/01/2023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84AF8-F1E0-48F1-BD3A-028D64A7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972A-0C67-4094-AE5C-F9CA71DA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9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506EE-9EA2-487D-BE69-981640B6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D369B-4FC3-4EB9-BC2D-D78D9E34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4100-58F9-4A8B-9980-78FAFD94B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9A50-27D5-44E9-B0C6-2E7B3BD107E6}" type="datetimeFigureOut">
              <a:rPr lang="en-GB" smtClean="0"/>
              <a:t>31/01/2023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D42C-8304-4070-BAF8-BCD44D84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99606-8D82-4809-ABC1-4AC505B2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7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D6AC-0DD6-4DE8-8542-31928A6B5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296" y="1304381"/>
            <a:ext cx="4762228" cy="309489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Research and Evaluation for Busy Students and Practitioners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 Survival Guide | Third Edition</a:t>
            </a:r>
            <a:endParaRPr lang="en-GB" sz="40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4CC3-A580-43CA-9D53-88E388DA6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296" y="4733721"/>
            <a:ext cx="4084864" cy="74251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By Dr Helen Kara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AE9C26-9DB9-DB9E-EC60-48C1B71FC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54" y="5759413"/>
            <a:ext cx="2469116" cy="6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8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C139D-6645-465E-87F3-15771B84B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3D287-A7FB-4792-B8F1-63DD3CDBC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Citation = stating the sources of ideas, facts and opinions in your work</a:t>
            </a:r>
          </a:p>
          <a:p>
            <a:r>
              <a:rPr lang="en-GB" dirty="0"/>
              <a:t>Citation must include all the details necessary for someone else to find the original work – title, date, authors, page number etc.</a:t>
            </a:r>
          </a:p>
          <a:p>
            <a:r>
              <a:rPr lang="en-GB" dirty="0"/>
              <a:t>If citing a webpage include date accessed as webpages change</a:t>
            </a:r>
          </a:p>
          <a:p>
            <a:r>
              <a:rPr lang="en-GB" dirty="0"/>
              <a:t>No need to cite universally accepted ideas</a:t>
            </a:r>
          </a:p>
          <a:p>
            <a:r>
              <a:rPr lang="en-GB" dirty="0"/>
              <a:t>Pick a citation system (e.g. Harvard, Vancouver) and rigidly stick to it</a:t>
            </a:r>
          </a:p>
          <a:p>
            <a:r>
              <a:rPr lang="en-GB" dirty="0"/>
              <a:t>Proper use of citation gives credit to those who deserve it and allows subsequent researchers to follow your reasoning</a:t>
            </a:r>
          </a:p>
        </p:txBody>
      </p:sp>
    </p:spTree>
    <p:extLst>
      <p:ext uri="{BB962C8B-B14F-4D97-AF65-F5344CB8AC3E}">
        <p14:creationId xmlns:p14="http://schemas.microsoft.com/office/powerpoint/2010/main" val="264543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3CE1-081D-4F18-97E8-DB137DB3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Findings versus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BD932-FB0B-4680-9128-266D85A2C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Findings = what you found out</a:t>
            </a:r>
          </a:p>
          <a:p>
            <a:r>
              <a:rPr lang="en-GB" dirty="0"/>
              <a:t>Recommendations = actions for improvement</a:t>
            </a:r>
          </a:p>
          <a:p>
            <a:r>
              <a:rPr lang="en-GB" dirty="0"/>
              <a:t>Recommendations must be firmly rooted in findings</a:t>
            </a:r>
          </a:p>
          <a:p>
            <a:r>
              <a:rPr lang="en-GB" dirty="0"/>
              <a:t>Recommendations should be realistic and achievable</a:t>
            </a:r>
          </a:p>
          <a:p>
            <a:r>
              <a:rPr lang="en-GB" dirty="0"/>
              <a:t>Very rewarding when your recommendations result in actual positive change</a:t>
            </a:r>
          </a:p>
        </p:txBody>
      </p:sp>
    </p:spTree>
    <p:extLst>
      <p:ext uri="{BB962C8B-B14F-4D97-AF65-F5344CB8AC3E}">
        <p14:creationId xmlns:p14="http://schemas.microsoft.com/office/powerpoint/2010/main" val="305687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DB15-00D1-4D4F-BC5D-8F613EB6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9BA29-8B1E-4411-982A-0D22AD1A4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first draft is complete celebrate and take time out before editing</a:t>
            </a:r>
          </a:p>
          <a:p>
            <a:r>
              <a:rPr lang="en-GB" dirty="0"/>
              <a:t>Seek feedback from others</a:t>
            </a:r>
          </a:p>
          <a:p>
            <a:r>
              <a:rPr lang="en-GB" dirty="0"/>
              <a:t>Take time to consider feedback and don’t be defensive</a:t>
            </a:r>
          </a:p>
          <a:p>
            <a:r>
              <a:rPr lang="en-GB" dirty="0"/>
              <a:t>Feedback on academic research should be confined to quality of your work and not on intellectual arguments</a:t>
            </a:r>
          </a:p>
          <a:p>
            <a:r>
              <a:rPr lang="en-GB" dirty="0"/>
              <a:t>Sort feedback into: no-brainers, no-thanks and maybes</a:t>
            </a:r>
          </a:p>
          <a:p>
            <a:r>
              <a:rPr lang="en-GB" dirty="0"/>
              <a:t>Work through list, make necessary changes and then leave it for a while before next stage</a:t>
            </a:r>
          </a:p>
        </p:txBody>
      </p:sp>
    </p:spTree>
    <p:extLst>
      <p:ext uri="{BB962C8B-B14F-4D97-AF65-F5344CB8AC3E}">
        <p14:creationId xmlns:p14="http://schemas.microsoft.com/office/powerpoint/2010/main" val="4065413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15E9-8A4C-4A4D-86F3-B76956E9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Polishing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3F13C-35AF-4BA0-BED1-EC0432DE4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structure (see earlier slide)</a:t>
            </a:r>
          </a:p>
          <a:p>
            <a:r>
              <a:rPr lang="en-GB" dirty="0"/>
              <a:t>Check grammar, word choices, spelling and punctuation</a:t>
            </a:r>
          </a:p>
          <a:p>
            <a:r>
              <a:rPr lang="en-GB" dirty="0"/>
              <a:t>Check references by crossing off a list</a:t>
            </a:r>
          </a:p>
          <a:p>
            <a:r>
              <a:rPr lang="en-GB" dirty="0"/>
              <a:t>Read your work out loud to spot ‘clunky’ sentences</a:t>
            </a:r>
          </a:p>
          <a:p>
            <a:r>
              <a:rPr lang="en-GB" dirty="0"/>
              <a:t>Take your time and be meticulous</a:t>
            </a:r>
          </a:p>
        </p:txBody>
      </p:sp>
    </p:spTree>
    <p:extLst>
      <p:ext uri="{BB962C8B-B14F-4D97-AF65-F5344CB8AC3E}">
        <p14:creationId xmlns:p14="http://schemas.microsoft.com/office/powerpoint/2010/main" val="776530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903BE3-88B6-A7EC-AEF4-12AA3B80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350" y="2871167"/>
            <a:ext cx="428585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79" y="1277199"/>
            <a:ext cx="7084479" cy="377419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13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Writing For Research and Evaluation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05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C4C2-4FAC-4879-8A73-4F79DA16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13: Writing For </a:t>
            </a:r>
            <a:br>
              <a:rPr lang="en-US" dirty="0"/>
            </a:br>
            <a:r>
              <a:rPr lang="en-US" dirty="0"/>
              <a:t>Research And Evaluation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9803-DF11-4154-AE08-485F427A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2"/>
            <a:ext cx="8043041" cy="4351338"/>
          </a:xfrm>
        </p:spPr>
        <p:txBody>
          <a:bodyPr>
            <a:noAutofit/>
          </a:bodyPr>
          <a:lstStyle/>
          <a:p>
            <a:r>
              <a:rPr lang="en-US" dirty="0"/>
              <a:t>Introduction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Common myths</a:t>
            </a:r>
          </a:p>
          <a:p>
            <a:r>
              <a:rPr lang="en-GB" dirty="0"/>
              <a:t>The writing process</a:t>
            </a:r>
          </a:p>
          <a:p>
            <a:r>
              <a:rPr lang="en-GB" dirty="0"/>
              <a:t>Structure</a:t>
            </a:r>
          </a:p>
          <a:p>
            <a:r>
              <a:rPr lang="en-GB" dirty="0"/>
              <a:t>Plagiarism</a:t>
            </a:r>
          </a:p>
          <a:p>
            <a:r>
              <a:rPr lang="en-GB" dirty="0"/>
              <a:t>Citation</a:t>
            </a:r>
          </a:p>
          <a:p>
            <a:r>
              <a:rPr lang="en-GB" dirty="0"/>
              <a:t>Findings versus recommendations</a:t>
            </a:r>
          </a:p>
          <a:p>
            <a:r>
              <a:rPr lang="en-GB" dirty="0"/>
              <a:t>Editing</a:t>
            </a:r>
          </a:p>
          <a:p>
            <a:r>
              <a:rPr lang="en-GB" dirty="0"/>
              <a:t>Polishing</a:t>
            </a:r>
          </a:p>
        </p:txBody>
      </p:sp>
    </p:spTree>
    <p:extLst>
      <p:ext uri="{BB962C8B-B14F-4D97-AF65-F5344CB8AC3E}">
        <p14:creationId xmlns:p14="http://schemas.microsoft.com/office/powerpoint/2010/main" val="222803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6E5A-02C0-4DE6-BF42-5C6B0F06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BF1DE-4AED-46D6-B2A3-50FDAD3BB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Writing is essential to research</a:t>
            </a:r>
          </a:p>
          <a:p>
            <a:r>
              <a:rPr lang="en-GB" dirty="0"/>
              <a:t>It occurs at each and every stage</a:t>
            </a:r>
          </a:p>
          <a:p>
            <a:r>
              <a:rPr lang="en-GB" dirty="0"/>
              <a:t>Research reports can also be in the form of videos, podcasts, comics, multi-media blogs</a:t>
            </a:r>
          </a:p>
          <a:p>
            <a:r>
              <a:rPr lang="en-GB" dirty="0"/>
              <a:t>However, writing is most common and forms a part of many other types of reporting</a:t>
            </a:r>
          </a:p>
        </p:txBody>
      </p:sp>
    </p:spTree>
    <p:extLst>
      <p:ext uri="{BB962C8B-B14F-4D97-AF65-F5344CB8AC3E}">
        <p14:creationId xmlns:p14="http://schemas.microsoft.com/office/powerpoint/2010/main" val="202144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0F55-809D-4C52-A4A3-7A501352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myths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7712F-183A-4D83-8026-3180599C6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Writing is a linear process – not true, is iterative and done in bits</a:t>
            </a:r>
          </a:p>
          <a:p>
            <a:r>
              <a:rPr lang="en-GB" dirty="0"/>
              <a:t>Writing is easy and everyone can do it if they’re in the mood – not true, it is hard and needs lots of practice</a:t>
            </a:r>
          </a:p>
          <a:p>
            <a:r>
              <a:rPr lang="en-GB" dirty="0"/>
              <a:t>You need large chunks of time to write – not true, can also be done in small bits. Every word is progress.</a:t>
            </a:r>
          </a:p>
          <a:p>
            <a:r>
              <a:rPr lang="en-GB" dirty="0"/>
              <a:t>All writing needs the same skills – not true, report writing is different to novel writing</a:t>
            </a:r>
          </a:p>
          <a:p>
            <a:r>
              <a:rPr lang="en-GB" dirty="0"/>
              <a:t>See Table 13.1 for myths and responses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29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E6C7A-DF58-4E30-BB0B-960A6749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writing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7806A-97E9-48F4-BADE-6FB0ADD6C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don’t have to start at the beginning</a:t>
            </a:r>
          </a:p>
          <a:p>
            <a:r>
              <a:rPr lang="en-GB" dirty="0"/>
              <a:t>Breaking it down into small tasks can help</a:t>
            </a:r>
          </a:p>
          <a:p>
            <a:r>
              <a:rPr lang="en-GB" dirty="0"/>
              <a:t>Start with the easiest bit or the bit you like most</a:t>
            </a:r>
          </a:p>
          <a:p>
            <a:r>
              <a:rPr lang="en-GB" dirty="0"/>
              <a:t>Forget about grammar, spelling, order – just write</a:t>
            </a:r>
          </a:p>
          <a:p>
            <a:r>
              <a:rPr lang="en-GB" dirty="0"/>
              <a:t>Add notes to yourself: Write more here, add ref here, etc.</a:t>
            </a:r>
          </a:p>
          <a:p>
            <a:r>
              <a:rPr lang="en-GB" dirty="0"/>
              <a:t>Set a daily or weekly word count and stick to it</a:t>
            </a:r>
          </a:p>
        </p:txBody>
      </p:sp>
    </p:spTree>
    <p:extLst>
      <p:ext uri="{BB962C8B-B14F-4D97-AF65-F5344CB8AC3E}">
        <p14:creationId xmlns:p14="http://schemas.microsoft.com/office/powerpoint/2010/main" val="110901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E6C7A-DF58-4E30-BB0B-960A6749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writing process (cont)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7806A-97E9-48F4-BADE-6FB0ADD6C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Save editing for last</a:t>
            </a:r>
          </a:p>
          <a:p>
            <a:r>
              <a:rPr lang="en-GB" dirty="0"/>
              <a:t>Keep your readers in mind</a:t>
            </a:r>
          </a:p>
          <a:p>
            <a:r>
              <a:rPr lang="en-GB" dirty="0"/>
              <a:t>See Table 13.2 for structures for reports</a:t>
            </a:r>
          </a:p>
          <a:p>
            <a:r>
              <a:rPr lang="en-GB" dirty="0"/>
              <a:t>Use plain English – see book for advice</a:t>
            </a:r>
          </a:p>
          <a:p>
            <a:r>
              <a:rPr lang="en-GB" dirty="0"/>
              <a:t>Read your work out loud</a:t>
            </a:r>
          </a:p>
          <a:p>
            <a:r>
              <a:rPr lang="en-GB" dirty="0"/>
              <a:t>Ask others to read and review</a:t>
            </a:r>
          </a:p>
        </p:txBody>
      </p:sp>
    </p:spTree>
    <p:extLst>
      <p:ext uri="{BB962C8B-B14F-4D97-AF65-F5344CB8AC3E}">
        <p14:creationId xmlns:p14="http://schemas.microsoft.com/office/powerpoint/2010/main" val="167376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6DDCD-A089-42A4-9E6C-411FAB48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EFEBA-2741-42B0-B262-E97D2F9E1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reports have similar structure</a:t>
            </a:r>
          </a:p>
          <a:p>
            <a:r>
              <a:rPr lang="en-GB" dirty="0"/>
              <a:t>Create a list of sub-headings to check if sequence is logical </a:t>
            </a:r>
          </a:p>
          <a:p>
            <a:r>
              <a:rPr lang="en-GB" dirty="0"/>
              <a:t>Pull out the first and last paras of each chapter and check for omissions, repetition and structure</a:t>
            </a:r>
          </a:p>
          <a:p>
            <a:r>
              <a:rPr lang="en-GB" dirty="0"/>
              <a:t>Add list of contents and an index</a:t>
            </a:r>
          </a:p>
          <a:p>
            <a:r>
              <a:rPr lang="en-GB" dirty="0"/>
              <a:t>Can start with structure or apply later</a:t>
            </a:r>
          </a:p>
          <a:p>
            <a:r>
              <a:rPr lang="en-GB" dirty="0"/>
              <a:t>Include tables, figures and illustrations etc. in your structure</a:t>
            </a:r>
          </a:p>
        </p:txBody>
      </p:sp>
    </p:spTree>
    <p:extLst>
      <p:ext uri="{BB962C8B-B14F-4D97-AF65-F5344CB8AC3E}">
        <p14:creationId xmlns:p14="http://schemas.microsoft.com/office/powerpoint/2010/main" val="74480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F7C49-0DB7-4F59-9A4B-999C7953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Plagiarism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F6AE0-0110-49AE-83BE-D03FE0518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Plagiarism = presenting someone else’s ideas or words as your own</a:t>
            </a:r>
          </a:p>
          <a:p>
            <a:r>
              <a:rPr lang="en-GB" dirty="0"/>
              <a:t>Plagiarism is fraud and a serious academic offence</a:t>
            </a:r>
          </a:p>
          <a:p>
            <a:r>
              <a:rPr lang="en-GB" dirty="0"/>
              <a:t>See book for common reasons for plagiarism</a:t>
            </a:r>
          </a:p>
          <a:p>
            <a:r>
              <a:rPr lang="en-GB" dirty="0"/>
              <a:t>Ignorance is not a defence – you must be diligent in your research</a:t>
            </a:r>
          </a:p>
          <a:p>
            <a:r>
              <a:rPr lang="en-GB" dirty="0"/>
              <a:t>Cite others’ work correctly</a:t>
            </a:r>
          </a:p>
          <a:p>
            <a:r>
              <a:rPr lang="en-GB" dirty="0"/>
              <a:t>Paraphrase ideas in your own words – shows understanding</a:t>
            </a:r>
          </a:p>
          <a:p>
            <a:r>
              <a:rPr lang="en-GB" dirty="0"/>
              <a:t>See book for advice on paraphrasing</a:t>
            </a:r>
          </a:p>
        </p:txBody>
      </p:sp>
    </p:spTree>
    <p:extLst>
      <p:ext uri="{BB962C8B-B14F-4D97-AF65-F5344CB8AC3E}">
        <p14:creationId xmlns:p14="http://schemas.microsoft.com/office/powerpoint/2010/main" val="1316606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search and Evaluation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6247</TotalTime>
  <Words>657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Poppins</vt:lpstr>
      <vt:lpstr>Poppins Bold</vt:lpstr>
      <vt:lpstr>Poppins Light</vt:lpstr>
      <vt:lpstr>poppins medium</vt:lpstr>
      <vt:lpstr>Office Theme</vt:lpstr>
      <vt:lpstr>Research and Evaluation for Busy Students and Practitioners A Survival Guide | Third Edition</vt:lpstr>
      <vt:lpstr>Chapter 13 Writing For Research and Evaluation </vt:lpstr>
      <vt:lpstr>Chapter 13: Writing For  Research And Evaluation</vt:lpstr>
      <vt:lpstr>Introduction</vt:lpstr>
      <vt:lpstr>Common myths</vt:lpstr>
      <vt:lpstr>The writing process</vt:lpstr>
      <vt:lpstr>The writing process (cont)</vt:lpstr>
      <vt:lpstr>Structure</vt:lpstr>
      <vt:lpstr>Plagiarism</vt:lpstr>
      <vt:lpstr>Citation</vt:lpstr>
      <vt:lpstr>Findings versus recommendations</vt:lpstr>
      <vt:lpstr>Editing</vt:lpstr>
      <vt:lpstr>Polishing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and Evaluation Survival Guide (3rd Edn)</dc:title>
  <dc:creator>Rachell Evans</dc:creator>
  <cp:lastModifiedBy>Martha Gleeson</cp:lastModifiedBy>
  <cp:revision>29</cp:revision>
  <dcterms:created xsi:type="dcterms:W3CDTF">2022-01-17T12:50:49Z</dcterms:created>
  <dcterms:modified xsi:type="dcterms:W3CDTF">2023-01-31T10:24:07Z</dcterms:modified>
</cp:coreProperties>
</file>