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3" r:id="rId3"/>
    <p:sldId id="390" r:id="rId4"/>
    <p:sldId id="391" r:id="rId5"/>
    <p:sldId id="392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7D8A-0A34-471C-994E-06141B47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98429-F288-47D9-A1A2-3898B4028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Tailor your dissemination method to your audience</a:t>
            </a:r>
          </a:p>
          <a:p>
            <a:r>
              <a:rPr lang="en-GB" dirty="0"/>
              <a:t>Consider disseminating preliminary findings, current progress etc.</a:t>
            </a:r>
          </a:p>
          <a:p>
            <a:r>
              <a:rPr lang="en-GB" dirty="0"/>
              <a:t>See Table 14.2 for pros and cons of different methods</a:t>
            </a:r>
          </a:p>
          <a:p>
            <a:r>
              <a:rPr lang="en-GB" dirty="0"/>
              <a:t>Consider:</a:t>
            </a:r>
          </a:p>
          <a:p>
            <a:pPr lvl="1"/>
            <a:r>
              <a:rPr lang="en-GB" dirty="0"/>
              <a:t>Who needs to know about your research?</a:t>
            </a:r>
          </a:p>
          <a:p>
            <a:pPr lvl="1"/>
            <a:r>
              <a:rPr lang="en-GB" dirty="0"/>
              <a:t>Who do you want to know about your research?</a:t>
            </a:r>
          </a:p>
          <a:p>
            <a:pPr lvl="1"/>
            <a:r>
              <a:rPr lang="en-GB" dirty="0"/>
              <a:t>Who else might be interested?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2F37-0A36-4985-AFDE-7AA8D44F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Workplace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D2909-7AAA-4115-AB92-568E3D7A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common methods are: newsletter, email or website</a:t>
            </a:r>
          </a:p>
          <a:p>
            <a:r>
              <a:rPr lang="en-GB" dirty="0"/>
              <a:t>Include your contact details to encourage engagement</a:t>
            </a:r>
          </a:p>
          <a:p>
            <a:r>
              <a:rPr lang="en-GB" dirty="0"/>
              <a:t>Consider creative methods such as drama or art</a:t>
            </a:r>
          </a:p>
          <a:p>
            <a:r>
              <a:rPr lang="en-GB" dirty="0"/>
              <a:t>Prepare to deal with dismissive attitudes </a:t>
            </a:r>
          </a:p>
          <a:p>
            <a:r>
              <a:rPr lang="en-GB" dirty="0"/>
              <a:t>If findings are expected it is still valuable to have evidence</a:t>
            </a:r>
          </a:p>
        </p:txBody>
      </p:sp>
    </p:spTree>
    <p:extLst>
      <p:ext uri="{BB962C8B-B14F-4D97-AF65-F5344CB8AC3E}">
        <p14:creationId xmlns:p14="http://schemas.microsoft.com/office/powerpoint/2010/main" val="296037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45729-FA10-4013-B9B9-2B23C234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Academic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33496-08B0-4AF9-A588-D144F6BDA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Common methods: posters at conferences, academic journals and chapters in academic books</a:t>
            </a:r>
          </a:p>
          <a:p>
            <a:r>
              <a:rPr lang="en-GB" dirty="0"/>
              <a:t>Keep posters text-light, include images, check poster size, include contact details, take a spare copy</a:t>
            </a:r>
          </a:p>
          <a:p>
            <a:r>
              <a:rPr lang="en-GB" dirty="0"/>
              <a:t>Consider creative methods such as song, poetry, storytelling and multimedia </a:t>
            </a:r>
          </a:p>
          <a:p>
            <a:r>
              <a:rPr lang="en-GB" dirty="0"/>
              <a:t>Research the academic journal you want to publish in</a:t>
            </a:r>
          </a:p>
          <a:p>
            <a:r>
              <a:rPr lang="en-GB" dirty="0"/>
              <a:t>Prepare yourself to handle reviewer feedback</a:t>
            </a:r>
          </a:p>
          <a:p>
            <a:r>
              <a:rPr lang="en-GB" dirty="0"/>
              <a:t>Chapters are harder – you need an invite first</a:t>
            </a:r>
          </a:p>
        </p:txBody>
      </p:sp>
    </p:spTree>
    <p:extLst>
      <p:ext uri="{BB962C8B-B14F-4D97-AF65-F5344CB8AC3E}">
        <p14:creationId xmlns:p14="http://schemas.microsoft.com/office/powerpoint/2010/main" val="338474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BC39-BED3-44FF-8310-28613AFD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Dissemination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3555-AD25-47B7-A55D-851D2D090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dissemination to be ethical it must be presented accurately, fully, and accessibly, to the right people</a:t>
            </a:r>
          </a:p>
          <a:p>
            <a:r>
              <a:rPr lang="en-GB" dirty="0"/>
              <a:t>The ‘right people’ could be participants, funders, commissioners, tutors, supervisors, people who helped you along the way, people who work with your research participants</a:t>
            </a:r>
          </a:p>
          <a:p>
            <a:r>
              <a:rPr lang="en-GB" dirty="0"/>
              <a:t>All knowledge gained should be shared, however unpleasant or unwelcome it may be</a:t>
            </a:r>
          </a:p>
          <a:p>
            <a:r>
              <a:rPr lang="en-GB" dirty="0"/>
              <a:t>You may face barriers but do your best, it’s all you can do.</a:t>
            </a:r>
          </a:p>
        </p:txBody>
      </p:sp>
    </p:spTree>
    <p:extLst>
      <p:ext uri="{BB962C8B-B14F-4D97-AF65-F5344CB8AC3E}">
        <p14:creationId xmlns:p14="http://schemas.microsoft.com/office/powerpoint/2010/main" val="44624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7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7741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14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Disseminating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Research and Evaluation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40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14: Disseminating</a:t>
            </a:r>
            <a:br>
              <a:rPr lang="en-US" dirty="0"/>
            </a:br>
            <a:r>
              <a:rPr lang="en-US" dirty="0"/>
              <a:t> Research and 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726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Summarising</a:t>
            </a:r>
          </a:p>
          <a:p>
            <a:r>
              <a:rPr lang="en-GB" dirty="0"/>
              <a:t>Barriers to dissemination</a:t>
            </a:r>
          </a:p>
          <a:p>
            <a:r>
              <a:rPr lang="en-GB" dirty="0"/>
              <a:t>Presenting in person</a:t>
            </a:r>
          </a:p>
          <a:p>
            <a:r>
              <a:rPr lang="en-GB" dirty="0"/>
              <a:t>Data visualisation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970BC-2581-48D1-87D4-20372466A335}"/>
              </a:ext>
            </a:extLst>
          </p:cNvPr>
          <p:cNvSpPr txBox="1">
            <a:spLocks/>
          </p:cNvSpPr>
          <p:nvPr/>
        </p:nvSpPr>
        <p:spPr>
          <a:xfrm>
            <a:off x="6182684" y="1925475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Common methods</a:t>
            </a:r>
          </a:p>
          <a:p>
            <a:r>
              <a:rPr lang="en-GB" dirty="0"/>
              <a:t>Workplace dissemination</a:t>
            </a:r>
          </a:p>
          <a:p>
            <a:r>
              <a:rPr lang="en-GB" dirty="0"/>
              <a:t>Academic dissemination</a:t>
            </a:r>
          </a:p>
          <a:p>
            <a:r>
              <a:rPr lang="en-GB" dirty="0"/>
              <a:t>Dissemination ethics</a:t>
            </a:r>
          </a:p>
        </p:txBody>
      </p:sp>
    </p:spTree>
    <p:extLst>
      <p:ext uri="{BB962C8B-B14F-4D97-AF65-F5344CB8AC3E}">
        <p14:creationId xmlns:p14="http://schemas.microsoft.com/office/powerpoint/2010/main" val="244679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060B-2122-4F70-BFFC-E8AFA42B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7619-785D-4009-8EB2-56BCBBDB6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Dissemination is about sharing your knowledge</a:t>
            </a:r>
          </a:p>
          <a:p>
            <a:r>
              <a:rPr lang="en-GB" dirty="0"/>
              <a:t>Can be difficult and there may be barriers but…</a:t>
            </a:r>
          </a:p>
          <a:p>
            <a:r>
              <a:rPr lang="en-GB" dirty="0"/>
              <a:t>Dissemination is essential if any good is to come from your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3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869F-6C3E-4ED9-990B-7E721F64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43987-2356-43D1-B006-52D6098F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Many reports are long and very detailed – a summary helps to quickly get the message across and makes your work more accessible</a:t>
            </a:r>
          </a:p>
          <a:p>
            <a:r>
              <a:rPr lang="en-GB" dirty="0"/>
              <a:t>Executive summaries (1–4 pages) and abstracts (250-500 words) help you to clarify your thinking and increase your potential audience</a:t>
            </a:r>
          </a:p>
          <a:p>
            <a:r>
              <a:rPr lang="en-GB" dirty="0"/>
              <a:t>Other methods of dissemination include:</a:t>
            </a:r>
          </a:p>
          <a:p>
            <a:pPr lvl="1"/>
            <a:r>
              <a:rPr lang="en-GB" dirty="0"/>
              <a:t>Meetings, seminars and conferences</a:t>
            </a:r>
          </a:p>
          <a:p>
            <a:pPr lvl="1"/>
            <a:r>
              <a:rPr lang="en-GB" dirty="0"/>
              <a:t>Journal articles and book chapters</a:t>
            </a:r>
          </a:p>
          <a:p>
            <a:pPr lvl="1"/>
            <a:r>
              <a:rPr lang="en-GB" dirty="0"/>
              <a:t>Newsletters, exhibitions, and websites</a:t>
            </a:r>
          </a:p>
          <a:p>
            <a:pPr lvl="1"/>
            <a:r>
              <a:rPr lang="en-GB" dirty="0"/>
              <a:t>Poetry, song, video and storytelling </a:t>
            </a:r>
          </a:p>
        </p:txBody>
      </p:sp>
    </p:spTree>
    <p:extLst>
      <p:ext uri="{BB962C8B-B14F-4D97-AF65-F5344CB8AC3E}">
        <p14:creationId xmlns:p14="http://schemas.microsoft.com/office/powerpoint/2010/main" val="419627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2EDF-5509-4943-98AC-7711B4FCA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to 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D259-5686-4F6E-B561-4AECB13C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Dissemination subject to the usual cost and time constraints</a:t>
            </a:r>
          </a:p>
          <a:p>
            <a:r>
              <a:rPr lang="en-GB" dirty="0"/>
              <a:t>Can include considerable work just as you think the project is finished</a:t>
            </a:r>
          </a:p>
          <a:p>
            <a:r>
              <a:rPr lang="en-GB" dirty="0"/>
              <a:t>Copyright and IP can affect how, when and if you can disseminate work</a:t>
            </a:r>
          </a:p>
          <a:p>
            <a:r>
              <a:rPr lang="en-GB" dirty="0"/>
              <a:t>Commissioners of research or evaluation may choose to suppress findings they find unpalatable</a:t>
            </a:r>
          </a:p>
          <a:p>
            <a:r>
              <a:rPr lang="en-GB" dirty="0"/>
              <a:t>Researchers’ willingness and skills may be another barrier</a:t>
            </a:r>
          </a:p>
        </p:txBody>
      </p:sp>
    </p:spTree>
    <p:extLst>
      <p:ext uri="{BB962C8B-B14F-4D97-AF65-F5344CB8AC3E}">
        <p14:creationId xmlns:p14="http://schemas.microsoft.com/office/powerpoint/2010/main" val="8561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ACF8-BE14-4342-9965-A8DE8A32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BDB1-AE3D-4AC5-AB52-AC8B5BACC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be nerve-racking but is necessary!</a:t>
            </a:r>
          </a:p>
          <a:p>
            <a:r>
              <a:rPr lang="en-GB" dirty="0"/>
              <a:t>It’s just you talking about your work – relax!</a:t>
            </a:r>
          </a:p>
          <a:p>
            <a:r>
              <a:rPr lang="en-GB" dirty="0"/>
              <a:t>Don’t read from a script or your slides</a:t>
            </a:r>
          </a:p>
          <a:p>
            <a:r>
              <a:rPr lang="en-GB" dirty="0"/>
              <a:t>Use images in your slides</a:t>
            </a:r>
          </a:p>
          <a:p>
            <a:r>
              <a:rPr lang="en-GB" dirty="0"/>
              <a:t>Prepare thoroughly – make a dummy script or short summary, create a story to tell</a:t>
            </a:r>
          </a:p>
          <a:p>
            <a:r>
              <a:rPr lang="en-GB" dirty="0"/>
              <a:t>Invite audience questions</a:t>
            </a:r>
          </a:p>
          <a:p>
            <a:r>
              <a:rPr lang="en-GB" dirty="0"/>
              <a:t>Prepare a handout and include your contact details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35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ACF8-BE14-4342-9965-A8DE8A32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in person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8BDB1-AE3D-4AC5-AB52-AC8B5BACC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practice to present findings to participants before finalising research</a:t>
            </a:r>
          </a:p>
          <a:p>
            <a:r>
              <a:rPr lang="en-GB" dirty="0"/>
              <a:t>Helps participants to feel important and helps you to hone findings</a:t>
            </a:r>
          </a:p>
          <a:p>
            <a:r>
              <a:rPr lang="en-GB" dirty="0"/>
              <a:t>See Table 14.1 for pros and cons of different presentation methods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92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04DF-60F9-47AB-8F93-F94DAB87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visualisation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FED7-99D7-4213-9890-DEA1ED57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visualisation = displaying information in graphic form</a:t>
            </a:r>
          </a:p>
          <a:p>
            <a:r>
              <a:rPr lang="en-GB" dirty="0"/>
              <a:t>Includes: </a:t>
            </a:r>
          </a:p>
          <a:p>
            <a:pPr lvl="1"/>
            <a:r>
              <a:rPr lang="en-GB" dirty="0"/>
              <a:t>Graphs and charts (best for quantitative data)</a:t>
            </a:r>
          </a:p>
          <a:p>
            <a:pPr lvl="1"/>
            <a:r>
              <a:rPr lang="en-GB" dirty="0"/>
              <a:t>Diagrams and maps (best for qualitative data)</a:t>
            </a:r>
          </a:p>
          <a:p>
            <a:r>
              <a:rPr lang="en-GB" dirty="0"/>
              <a:t>Lots of issues to consider including:</a:t>
            </a:r>
          </a:p>
          <a:p>
            <a:pPr lvl="1"/>
            <a:r>
              <a:rPr lang="en-GB" dirty="0"/>
              <a:t>What are you trying to convey?</a:t>
            </a:r>
          </a:p>
          <a:p>
            <a:pPr lvl="1"/>
            <a:r>
              <a:rPr lang="en-GB" dirty="0"/>
              <a:t>What will make the most impact?</a:t>
            </a:r>
          </a:p>
          <a:p>
            <a:pPr lvl="1"/>
            <a:r>
              <a:rPr lang="en-GB" dirty="0"/>
              <a:t>What colours, fonts, formats are best?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583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630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14 Disseminating Research and Evaluation </vt:lpstr>
      <vt:lpstr>Chapter 14: Disseminating  Research and Evaluation</vt:lpstr>
      <vt:lpstr>Introduction</vt:lpstr>
      <vt:lpstr>Summarising</vt:lpstr>
      <vt:lpstr>Barriers to dissemination</vt:lpstr>
      <vt:lpstr>Presenting in person</vt:lpstr>
      <vt:lpstr>Presenting in person (cont)</vt:lpstr>
      <vt:lpstr>Data visualisation</vt:lpstr>
      <vt:lpstr>Common methods</vt:lpstr>
      <vt:lpstr>Workplace dissemination</vt:lpstr>
      <vt:lpstr>Academic dissemination</vt:lpstr>
      <vt:lpstr>Dissemination 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2022-10-25T13:03:15Z</dcterms:modified>
</cp:coreProperties>
</file>