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24" r:id="rId3"/>
    <p:sldId id="401" r:id="rId4"/>
    <p:sldId id="402" r:id="rId5"/>
    <p:sldId id="403" r:id="rId6"/>
    <p:sldId id="404" r:id="rId7"/>
    <p:sldId id="405" r:id="rId8"/>
    <p:sldId id="406" r:id="rId9"/>
    <p:sldId id="407" r:id="rId10"/>
    <p:sldId id="42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19" autoAdjust="0"/>
    <p:restoredTop sz="94660"/>
  </p:normalViewPr>
  <p:slideViewPr>
    <p:cSldViewPr snapToGrid="0">
      <p:cViewPr varScale="1">
        <p:scale>
          <a:sx n="75" d="100"/>
          <a:sy n="75" d="100"/>
        </p:scale>
        <p:origin x="58" y="2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D7F3C-DC79-44F1-93E0-B6151BDC7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170FF3-0FCF-46A2-91AB-060EF879E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88E78-764E-452A-A527-72A191C47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95015-A5BD-41A9-A7EB-3CFFDD04E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944EC-3995-4637-9B5C-8352E8593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86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CEBA-AE33-42CF-BD12-4F39D0395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CCCFF-8D66-49BF-A7E1-FF05778333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D3F22-1EAC-48B2-A512-ACA6D9D2B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75329-B573-422B-8071-EE1D9C580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AE6CB-2AF5-4512-B8F8-6F20D5C49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785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B58B76-0200-44EC-BA17-A753B410EC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D82C6-CF59-4369-8686-9FD4B26B1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9E697-6CD7-422A-9C9B-FC12917BE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88263-C820-4F7B-9555-87A076477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8B6FF-0F65-4B1D-B6CB-EDBA736E3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99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306E7-BA72-45EC-9742-459A8EB2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43F30-CC0C-468F-8E7E-FEACC0A23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74D44-7EB6-40CB-A752-D0C7AD376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A17DD-3F6E-4C46-98C3-1876DB7A7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C3716-A1D4-485E-96D7-7D3266CA3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11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28150-F1BB-4BAA-9C3D-32D0F41FF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149EF-965A-4568-AFDD-22B705C16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F9364-A7EB-46D9-B4A8-F933D5E4F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18546-B807-4FA8-B08D-CD009A25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1AD90-9759-4247-A17D-AA892136C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366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1DB25-F7D9-40DC-86C4-3BEAA74EB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1BCCC-C262-48D6-AB84-BF63DC2BC2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2B6801-2B80-4F3D-B198-BE9E2B280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0D12B-3A64-4D38-B7E5-DD8F12DC6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F2617-8560-4BAB-9E8B-557FC7D7F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1AA62-7AE0-4F91-9F40-22423047E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057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FCDA8-15F2-48C2-A228-B49BF92B9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A8A40-78E1-4C9F-ADD0-45ACEC266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A37C5-E9A1-4ED0-A08C-FA56C573B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E5158E-CBC4-45E1-8883-4A6E33F33C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4FD8CF-8D2E-42ED-98A5-23D94B73A1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505106-EFF5-44DA-A118-4255702C1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DEE00-E4A9-478C-AF6A-1AE6B85CD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40E48D-582D-4783-A9DD-D398CC7A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71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BB0EB-A0BF-4064-B2E3-EF80A72BE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3DB283-BE45-405E-B213-BBED439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8ED493-0E27-4C30-B293-4E5EE43C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7370D8-A774-4EAC-AB25-E3368B5AE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11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599A80-0F6C-4769-A8AF-8D68C0847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C7CCB4-D9D3-48C5-BAD0-60AC43A2B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170D7-A9A0-49FA-AABC-E3EA7A908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78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6B1E8-B062-49A2-A46D-605F1C944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2FACD-7BB0-4EA0-BC63-AAB89A245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ADA4EB-9972-47D1-B639-6A0074B85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05896E-AFBB-4499-904B-167EB631F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6069C-49EF-4057-AAAF-DFABC6046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99471-6807-4187-AF4A-F1346206C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31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55B14-2EE9-47A2-9595-A7355685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AC88C0-C1B0-44BF-8203-911CECC285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E6A378-6B49-41F3-8346-4765539AA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6799E-F06E-4C92-936B-B742A171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84AF8-F1E0-48F1-BD3A-028D64A72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5972A-0C67-4094-AE5C-F9CA71DAC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95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F506EE-9EA2-487D-BE69-981640B6F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D369B-4FC3-4EB9-BC2D-D78D9E341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14100-58F9-4A8B-9980-78FAFD94B9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8D42C-8304-4070-BAF8-BCD44D848B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99606-8D82-4809-ABC1-4AC505B20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578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0D6AC-0DD6-4DE8-8542-31928A6B5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296" y="1304381"/>
            <a:ext cx="4762228" cy="3094899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Research and Evaluation for Busy Students and Practitioners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A Survival Guide | Third Edition</a:t>
            </a:r>
            <a:endParaRPr lang="en-GB" sz="4000" dirty="0">
              <a:solidFill>
                <a:schemeClr val="bg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D4CC3-A580-43CA-9D53-88E388DA6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296" y="4733721"/>
            <a:ext cx="4084864" cy="742519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By Dr Helen Kara</a:t>
            </a: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AE9C26-9DB9-DB9E-EC60-48C1B71FC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54" y="5759413"/>
            <a:ext cx="2469116" cy="64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88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6903BE3-88B6-A7EC-AEF4-12AA3B803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710" y="2871167"/>
            <a:ext cx="4285859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79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AEFC0-14B4-CA1C-82D6-0EB09741F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279" y="1277199"/>
            <a:ext cx="7084479" cy="3774195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latin typeface="Poppins Light" panose="00000400000000000000" pitchFamily="2" charset="0"/>
                <a:cs typeface="Poppins Light" panose="00000400000000000000" pitchFamily="2" charset="0"/>
              </a:rPr>
              <a:t>Chapter 15</a:t>
            </a:r>
            <a:br>
              <a:rPr lang="en-US" dirty="0"/>
            </a:br>
            <a:r>
              <a:rPr lang="en-US" dirty="0">
                <a:latin typeface="Poppins Bold" panose="00000800000000000000" pitchFamily="2" charset="0"/>
                <a:cs typeface="Poppins Bold" panose="00000800000000000000" pitchFamily="2" charset="0"/>
              </a:rPr>
              <a:t>How Can Research</a:t>
            </a:r>
            <a:br>
              <a:rPr lang="en-US" dirty="0">
                <a:latin typeface="Poppins Bold" panose="00000800000000000000" pitchFamily="2" charset="0"/>
                <a:cs typeface="Poppins Bold" panose="00000800000000000000" pitchFamily="2" charset="0"/>
              </a:rPr>
            </a:br>
            <a:r>
              <a:rPr lang="en-US" dirty="0">
                <a:latin typeface="Poppins Bold" panose="00000800000000000000" pitchFamily="2" charset="0"/>
                <a:cs typeface="Poppins Bold" panose="00000800000000000000" pitchFamily="2" charset="0"/>
              </a:rPr>
              <a:t>Make A Positive Difference?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5813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C4C2-4FAC-4879-8A73-4F79DA166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15: How Can Research</a:t>
            </a:r>
            <a:br>
              <a:rPr lang="en-US" dirty="0"/>
            </a:br>
            <a:r>
              <a:rPr lang="en-US" dirty="0"/>
              <a:t> Make A Positive Difference?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89803-DF11-4154-AE08-485F427A1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9195"/>
            <a:ext cx="5446986" cy="4351338"/>
          </a:xfrm>
        </p:spPr>
        <p:txBody>
          <a:bodyPr>
            <a:noAutofit/>
          </a:bodyPr>
          <a:lstStyle/>
          <a:p>
            <a:r>
              <a:rPr lang="en-US" dirty="0"/>
              <a:t>Introduction</a:t>
            </a:r>
          </a:p>
          <a:p>
            <a:pPr marL="228600" lvl="1">
              <a:spcBef>
                <a:spcPts val="1000"/>
              </a:spcBef>
            </a:pPr>
            <a:r>
              <a:rPr lang="en-GB" sz="2800" dirty="0"/>
              <a:t>Research impact</a:t>
            </a:r>
          </a:p>
          <a:p>
            <a:r>
              <a:rPr lang="en-GB" dirty="0"/>
              <a:t>Turning evidence into policy</a:t>
            </a:r>
          </a:p>
          <a:p>
            <a:r>
              <a:rPr lang="en-GB" dirty="0"/>
              <a:t>Research implementation</a:t>
            </a:r>
          </a:p>
          <a:p>
            <a:r>
              <a:rPr lang="en-GB" dirty="0"/>
              <a:t>Knowledge exchange</a:t>
            </a:r>
          </a:p>
          <a:p>
            <a:r>
              <a:rPr lang="en-GB" dirty="0"/>
              <a:t>Holistic approach</a:t>
            </a:r>
          </a:p>
          <a:p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EB970BC-2581-48D1-87D4-20372466A335}"/>
              </a:ext>
            </a:extLst>
          </p:cNvPr>
          <p:cNvSpPr txBox="1">
            <a:spLocks/>
          </p:cNvSpPr>
          <p:nvPr/>
        </p:nvSpPr>
        <p:spPr>
          <a:xfrm>
            <a:off x="6182684" y="1820374"/>
            <a:ext cx="544698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7569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19568-1970-45CC-B180-C858091A3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B27E9-A21C-4F08-A6D5-1102F979D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point of research is to make positive change in the world</a:t>
            </a:r>
          </a:p>
          <a:p>
            <a:r>
              <a:rPr lang="en-GB" dirty="0"/>
              <a:t>Barriers to implementation can be very frustrating but…</a:t>
            </a:r>
          </a:p>
          <a:p>
            <a:r>
              <a:rPr lang="en-GB" dirty="0"/>
              <a:t>Practitioners are in a good position to implement change</a:t>
            </a:r>
          </a:p>
          <a:p>
            <a:r>
              <a:rPr lang="en-GB" dirty="0"/>
              <a:t>Doing research well and disseminating it effectively can increase wider confidence in the research process</a:t>
            </a:r>
          </a:p>
        </p:txBody>
      </p:sp>
    </p:spTree>
    <p:extLst>
      <p:ext uri="{BB962C8B-B14F-4D97-AF65-F5344CB8AC3E}">
        <p14:creationId xmlns:p14="http://schemas.microsoft.com/office/powerpoint/2010/main" val="2547736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E6D5D-9536-4D2C-929E-695BBAC63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impact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D07A1-ADE4-4E28-B5CE-F97627214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Impacts include (but are not limited to) scientific, social and economic benefits</a:t>
            </a:r>
          </a:p>
          <a:p>
            <a:r>
              <a:rPr lang="en-GB" dirty="0"/>
              <a:t>Others are professional, environmental, cultural etc.</a:t>
            </a:r>
          </a:p>
          <a:p>
            <a:r>
              <a:rPr lang="en-GB" dirty="0"/>
              <a:t>Be aware that good research can have negative impacts and unethical research may have beneficial impacts</a:t>
            </a:r>
          </a:p>
          <a:p>
            <a:r>
              <a:rPr lang="en-GB" dirty="0"/>
              <a:t>Research impact is often long-term, sometimes there is no impact</a:t>
            </a:r>
          </a:p>
          <a:p>
            <a:r>
              <a:rPr lang="en-GB" dirty="0"/>
              <a:t>Generally, research impact will affect knowledge, practice or policy </a:t>
            </a:r>
          </a:p>
        </p:txBody>
      </p:sp>
    </p:spTree>
    <p:extLst>
      <p:ext uri="{BB962C8B-B14F-4D97-AF65-F5344CB8AC3E}">
        <p14:creationId xmlns:p14="http://schemas.microsoft.com/office/powerpoint/2010/main" val="881339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5D539-847C-4230-8857-E6CFDAB24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Turning evidence into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2EA0-2567-4BF6-8978-DDFEEFBDC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Policymakers have the power to turn research findings into policy</a:t>
            </a:r>
          </a:p>
          <a:p>
            <a:r>
              <a:rPr lang="en-GB" dirty="0"/>
              <a:t>However, they may have limited time and have to include other considerations</a:t>
            </a:r>
          </a:p>
          <a:p>
            <a:r>
              <a:rPr lang="en-GB" dirty="0"/>
              <a:t>Policymakers prefer short, accessible research outputs</a:t>
            </a:r>
          </a:p>
          <a:p>
            <a:r>
              <a:rPr lang="en-GB" dirty="0"/>
              <a:t>As a practitioner who researches you have know-how and experience to effect change</a:t>
            </a:r>
          </a:p>
        </p:txBody>
      </p:sp>
    </p:spTree>
    <p:extLst>
      <p:ext uri="{BB962C8B-B14F-4D97-AF65-F5344CB8AC3E}">
        <p14:creationId xmlns:p14="http://schemas.microsoft.com/office/powerpoint/2010/main" val="704252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0BD2B-7E83-425D-A160-AF8E84339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9B6ED-33CE-4537-A81A-FDA0F3745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Doing research is often easier than implementing its findings</a:t>
            </a:r>
          </a:p>
          <a:p>
            <a:r>
              <a:rPr lang="en-GB" dirty="0"/>
              <a:t>Barriers include incompetence, corruption, prejudice; lack of relevant knowledge, skills and/or confidence; and lack of political will or resources</a:t>
            </a:r>
          </a:p>
          <a:p>
            <a:r>
              <a:rPr lang="en-GB" dirty="0"/>
              <a:t>Resistance to changes to work practices is common but can be overcome with training, coaching or incentives</a:t>
            </a:r>
          </a:p>
          <a:p>
            <a:r>
              <a:rPr lang="en-GB" dirty="0"/>
              <a:t>Creating an implementation strategy early in your research can help</a:t>
            </a:r>
          </a:p>
          <a:p>
            <a:r>
              <a:rPr lang="en-GB" dirty="0"/>
              <a:t>See book for advice on this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400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69D2E-3231-49B2-A6CB-A19AC6260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Knowledge exchange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36907-EA12-4F59-BB6C-1E6392B7C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Practice can affect research – e.g. by identifying topics </a:t>
            </a:r>
          </a:p>
          <a:p>
            <a:r>
              <a:rPr lang="en-GB" dirty="0"/>
              <a:t>Many see research as an arena for knowledge sharing</a:t>
            </a:r>
          </a:p>
          <a:p>
            <a:r>
              <a:rPr lang="en-GB" dirty="0"/>
              <a:t>Knowledge exchange is a process rather than an event</a:t>
            </a:r>
          </a:p>
          <a:p>
            <a:r>
              <a:rPr lang="en-GB" dirty="0"/>
              <a:t>Besides research team and stakeholders knowledge exchange can occur via colleagues, publications, and mainstream and social media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74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95FD5-7258-4762-8F83-08A7D084A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Holistic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2297A-83E1-4784-A67B-F211B5B82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Some larger organisations are taking a holistic approach</a:t>
            </a:r>
          </a:p>
          <a:p>
            <a:r>
              <a:rPr lang="en-GB" dirty="0"/>
              <a:t>Uses ‘knowledge translation’ or ‘knowledge mobilisation’</a:t>
            </a:r>
          </a:p>
          <a:p>
            <a:r>
              <a:rPr lang="en-GB" dirty="0"/>
              <a:t>Described variously as ‘dynamic and iterative process’; ‘the synthesis, exchange and application of knowledge’; ‘the reciprocal and complementary flow and uptake of research knowledge’ </a:t>
            </a:r>
          </a:p>
          <a:p>
            <a:r>
              <a:rPr lang="en-GB" dirty="0"/>
              <a:t>In summary there is no clear shaped relationship between research and its uses</a:t>
            </a:r>
          </a:p>
          <a:p>
            <a:r>
              <a:rPr lang="en-GB" dirty="0"/>
              <a:t>Research may be seen as linear or cyclical process but in reality the links between research, practice and policy are dynamic and complex </a:t>
            </a:r>
          </a:p>
        </p:txBody>
      </p:sp>
    </p:spTree>
    <p:extLst>
      <p:ext uri="{BB962C8B-B14F-4D97-AF65-F5344CB8AC3E}">
        <p14:creationId xmlns:p14="http://schemas.microsoft.com/office/powerpoint/2010/main" val="701029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search and Evaluation">
      <a:majorFont>
        <a:latin typeface="poppins medium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6247</TotalTime>
  <Words>424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Poppins</vt:lpstr>
      <vt:lpstr>Poppins Bold</vt:lpstr>
      <vt:lpstr>Poppins Light</vt:lpstr>
      <vt:lpstr>poppins medium</vt:lpstr>
      <vt:lpstr>Office Theme</vt:lpstr>
      <vt:lpstr>Research and Evaluation for Busy Students and Practitioners A Survival Guide | Third Edition</vt:lpstr>
      <vt:lpstr>Chapter 15 How Can Research Make A Positive Difference? </vt:lpstr>
      <vt:lpstr>Chapter 15: How Can Research  Make A Positive Difference?</vt:lpstr>
      <vt:lpstr>Introduction</vt:lpstr>
      <vt:lpstr>Research impact </vt:lpstr>
      <vt:lpstr>Turning evidence into policy</vt:lpstr>
      <vt:lpstr>Implementation</vt:lpstr>
      <vt:lpstr>Knowledge exchange</vt:lpstr>
      <vt:lpstr>Holistic approach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Research and Evaluation Survival Guide (3rd Edn)</dc:title>
  <dc:creator>Rachell Evans</dc:creator>
  <cp:lastModifiedBy>Jess Augarde</cp:lastModifiedBy>
  <cp:revision>29</cp:revision>
  <dcterms:created xsi:type="dcterms:W3CDTF">2022-01-17T12:50:49Z</dcterms:created>
  <dcterms:modified xsi:type="dcterms:W3CDTF">2022-10-25T13:03:27Z</dcterms:modified>
</cp:coreProperties>
</file>